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90" r:id="rId4"/>
    <p:sldId id="280" r:id="rId5"/>
    <p:sldId id="282" r:id="rId6"/>
    <p:sldId id="283" r:id="rId7"/>
    <p:sldId id="287" r:id="rId8"/>
    <p:sldId id="288" r:id="rId9"/>
    <p:sldId id="284" r:id="rId10"/>
    <p:sldId id="285" r:id="rId11"/>
    <p:sldId id="286" r:id="rId12"/>
    <p:sldId id="299" r:id="rId13"/>
    <p:sldId id="300" r:id="rId14"/>
    <p:sldId id="301" r:id="rId15"/>
    <p:sldId id="295" r:id="rId16"/>
    <p:sldId id="296" r:id="rId17"/>
    <p:sldId id="308" r:id="rId18"/>
    <p:sldId id="297" r:id="rId19"/>
    <p:sldId id="291" r:id="rId20"/>
    <p:sldId id="292" r:id="rId21"/>
    <p:sldId id="302" r:id="rId22"/>
    <p:sldId id="303" r:id="rId23"/>
    <p:sldId id="304" r:id="rId24"/>
    <p:sldId id="305" r:id="rId25"/>
    <p:sldId id="306" r:id="rId26"/>
    <p:sldId id="307" r:id="rId27"/>
    <p:sldId id="293" r:id="rId28"/>
    <p:sldId id="309" r:id="rId29"/>
    <p:sldId id="310" r:id="rId30"/>
    <p:sldId id="281" r:id="rId31"/>
  </p:sldIdLst>
  <p:sldSz cx="12192000" cy="6858000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BE33"/>
    <a:srgbClr val="D5D4D2"/>
    <a:srgbClr val="C5C5C5"/>
    <a:srgbClr val="ECEBEA"/>
    <a:srgbClr val="69B923"/>
    <a:srgbClr val="000000"/>
    <a:srgbClr val="914679"/>
    <a:srgbClr val="9C38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84" y="-234"/>
      </p:cViewPr>
      <p:guideLst>
        <p:guide orient="horz" pos="2160"/>
        <p:guide pos="30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6080363" cy="4608036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myk_s\Dropbox\eo_Research\AminoAcids\Aa-gram1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uk-UA" dirty="0" err="1" smtClean="0"/>
              <a:t>Амінограма</a:t>
            </a:r>
            <a:r>
              <a:rPr lang="uk-UA" dirty="0" smtClean="0"/>
              <a:t> «</a:t>
            </a:r>
            <a:r>
              <a:rPr lang="uk-UA" dirty="0" err="1" smtClean="0"/>
              <a:t>Еколайн</a:t>
            </a:r>
            <a:r>
              <a:rPr lang="uk-UA" dirty="0" smtClean="0"/>
              <a:t>»</a:t>
            </a:r>
            <a:endParaRPr lang="en-US" dirty="0"/>
          </a:p>
        </c:rich>
      </c:tx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Gly</c:v>
                </c:pt>
                <c:pt idx="1">
                  <c:v>Gln</c:v>
                </c:pt>
                <c:pt idx="2">
                  <c:v>Leu</c:v>
                </c:pt>
                <c:pt idx="3">
                  <c:v>Lys</c:v>
                </c:pt>
                <c:pt idx="4">
                  <c:v>Asn</c:v>
                </c:pt>
                <c:pt idx="5">
                  <c:v>Ala</c:v>
                </c:pt>
                <c:pt idx="6">
                  <c:v>Val</c:v>
                </c:pt>
                <c:pt idx="7">
                  <c:v>Phe</c:v>
                </c:pt>
                <c:pt idx="8">
                  <c:v>Pro</c:v>
                </c:pt>
                <c:pt idx="9">
                  <c:v>Ile</c:v>
                </c:pt>
                <c:pt idx="10">
                  <c:v>Thr</c:v>
                </c:pt>
                <c:pt idx="11">
                  <c:v>Ser</c:v>
                </c:pt>
                <c:pt idx="12">
                  <c:v>Tyr</c:v>
                </c:pt>
                <c:pt idx="13">
                  <c:v>His</c:v>
                </c:pt>
                <c:pt idx="14">
                  <c:v>Met</c:v>
                </c:pt>
                <c:pt idx="15">
                  <c:v>Arg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2.5579999999999998</c:v>
                </c:pt>
                <c:pt idx="1">
                  <c:v>1.2409999999999994</c:v>
                </c:pt>
                <c:pt idx="2">
                  <c:v>0.9720000000000002</c:v>
                </c:pt>
                <c:pt idx="3">
                  <c:v>0.78</c:v>
                </c:pt>
                <c:pt idx="4">
                  <c:v>0.72400000000000031</c:v>
                </c:pt>
                <c:pt idx="5">
                  <c:v>0.69100000000000028</c:v>
                </c:pt>
                <c:pt idx="6">
                  <c:v>0.64700000000000035</c:v>
                </c:pt>
                <c:pt idx="7">
                  <c:v>0.62200000000000033</c:v>
                </c:pt>
                <c:pt idx="8">
                  <c:v>0.56999999999999995</c:v>
                </c:pt>
                <c:pt idx="9">
                  <c:v>0.52600000000000002</c:v>
                </c:pt>
                <c:pt idx="10">
                  <c:v>0.52100000000000002</c:v>
                </c:pt>
                <c:pt idx="11">
                  <c:v>0.49800000000000016</c:v>
                </c:pt>
                <c:pt idx="12">
                  <c:v>0.49000000000000016</c:v>
                </c:pt>
                <c:pt idx="13">
                  <c:v>0.3490000000000002</c:v>
                </c:pt>
                <c:pt idx="14">
                  <c:v>0.30600000000000022</c:v>
                </c:pt>
                <c:pt idx="15">
                  <c:v>0.28300000000000008</c:v>
                </c:pt>
              </c:numCache>
            </c:numRef>
          </c:val>
        </c:ser>
        <c:dLbls/>
        <c:firstSliceAng val="0"/>
      </c:pieChart>
    </c:plotArea>
    <c:legend>
      <c:legendPos val="r"/>
    </c:legend>
    <c:plotVisOnly val="1"/>
    <c:dispBlanksAs val="zero"/>
  </c:chart>
  <c:txPr>
    <a:bodyPr/>
    <a:lstStyle/>
    <a:p>
      <a:pPr>
        <a:defRPr sz="1800"/>
      </a:pPr>
      <a:endParaRPr lang="uk-UA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0E483-D801-43F7-ADAC-CA8D849D1F66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CEBB4-C959-497B-9610-DFEFF6DE113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C3381-95BC-4CE5-9207-CEEA789DB8EF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642B3-ADC3-4D21-BF6B-2421A56A859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8E944-ACAE-4119-98F4-CF44913E9D82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8F998-74EF-45DF-A10B-55B914FB8E3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CB3B1-FF11-4A8F-8451-7CA5F5351C24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814A8-A297-4CEE-B9D5-E0B7C67BFFD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21F39-1A8F-4FA5-9DA9-2A34FF20EFE7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5A03B-938E-4DE5-9728-AB22EC4EBF3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4F0D1-F7A8-41DD-8380-257528B55BB0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68CCC-5378-47F6-AA5A-90B8F551C28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84F39-06AC-4C7F-877C-439C1FAFA267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8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F6B80-B819-4623-A33B-C67BDEDE138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CBA44-804B-46B6-B9A2-5B0AB154D1F6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4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91541-ED1F-41B8-A417-79A7B5C602C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5BD2C-5986-4084-A78C-2639B5E10EAD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3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7AD12-DAAC-4C33-B132-121083350E6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CA8BF-D3B4-45E6-82EB-0DFB09B5D25B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8262E-6AE3-4CE7-97C5-62383AE744B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/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05F23-4EA2-42C2-95B9-E8BFA18A6F37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60AFA-95E9-4F43-AD4D-B63FEEABC25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5F04BF-D782-41E0-A9B0-A060612088D8}" type="datetimeFigureOut">
              <a:rPr lang="uk-UA"/>
              <a:pPr>
                <a:defRPr/>
              </a:pPr>
              <a:t>28.08.2017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4F3C15-CC01-4E28-B676-EE1CA590ADB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http://www.ecoorganic.com.ua/images/stories/virtuemart/category/resized/gros_260x260.png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BB3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4970463" y="1690688"/>
            <a:ext cx="455612" cy="3652837"/>
            <a:chOff x="1636306" y="1710221"/>
            <a:chExt cx="456262" cy="3653085"/>
          </a:xfrm>
        </p:grpSpPr>
        <p:sp>
          <p:nvSpPr>
            <p:cNvPr id="13" name="Прямоугольник 12">
              <a:extLst>
                <a:ext uri="{FF2B5EF4-FFF2-40B4-BE49-F238E27FC236}"/>
              </a:extLst>
            </p:cNvPr>
            <p:cNvSpPr/>
            <p:nvPr/>
          </p:nvSpPr>
          <p:spPr>
            <a:xfrm flipV="1">
              <a:off x="1636306" y="5317266"/>
              <a:ext cx="456262" cy="46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4" name="Прямоугольник 13">
              <a:extLst>
                <a:ext uri="{FF2B5EF4-FFF2-40B4-BE49-F238E27FC236}"/>
              </a:extLst>
            </p:cNvPr>
            <p:cNvSpPr/>
            <p:nvPr/>
          </p:nvSpPr>
          <p:spPr>
            <a:xfrm rot="16200000" flipH="1">
              <a:off x="-167185" y="3513712"/>
              <a:ext cx="3653085" cy="46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19" name="Прямоугольник 1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636306" y="1710221"/>
              <a:ext cx="456262" cy="46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grpSp>
        <p:nvGrpSpPr>
          <p:cNvPr id="21" name="Группа 20"/>
          <p:cNvGrpSpPr>
            <a:grpSpLocks/>
          </p:cNvGrpSpPr>
          <p:nvPr/>
        </p:nvGrpSpPr>
        <p:grpSpPr bwMode="auto">
          <a:xfrm flipH="1">
            <a:off x="6465888" y="1690688"/>
            <a:ext cx="455612" cy="3652837"/>
            <a:chOff x="1636306" y="1710221"/>
            <a:chExt cx="456262" cy="3653085"/>
          </a:xfrm>
        </p:grpSpPr>
        <p:sp>
          <p:nvSpPr>
            <p:cNvPr id="22" name="Прямоугольник 21">
              <a:extLst>
                <a:ext uri="{FF2B5EF4-FFF2-40B4-BE49-F238E27FC236}"/>
              </a:extLst>
            </p:cNvPr>
            <p:cNvSpPr/>
            <p:nvPr/>
          </p:nvSpPr>
          <p:spPr>
            <a:xfrm flipV="1">
              <a:off x="1636306" y="5317266"/>
              <a:ext cx="456262" cy="46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23" name="Прямоугольник 22">
              <a:extLst>
                <a:ext uri="{FF2B5EF4-FFF2-40B4-BE49-F238E27FC236}"/>
              </a:extLst>
            </p:cNvPr>
            <p:cNvSpPr/>
            <p:nvPr/>
          </p:nvSpPr>
          <p:spPr>
            <a:xfrm rot="16200000" flipH="1">
              <a:off x="-167185" y="3513712"/>
              <a:ext cx="3653085" cy="46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24" name="Прямоугольник 2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636306" y="1710221"/>
              <a:ext cx="456262" cy="46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25" name="Прямоугольник 24">
            <a:extLst>
              <a:ext uri="{FF2B5EF4-FFF2-40B4-BE49-F238E27FC236}"/>
            </a:extLst>
          </p:cNvPr>
          <p:cNvSpPr/>
          <p:nvPr/>
        </p:nvSpPr>
        <p:spPr>
          <a:xfrm>
            <a:off x="2057400" y="1692275"/>
            <a:ext cx="8421688" cy="3260725"/>
          </a:xfrm>
          <a:prstGeom prst="rect">
            <a:avLst/>
          </a:prstGeom>
          <a:solidFill>
            <a:schemeClr val="tx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rcRect l="22501" t="32533" r="23050" b="46933"/>
          <a:stretch>
            <a:fillRect/>
          </a:stretch>
        </p:blipFill>
        <p:spPr bwMode="auto">
          <a:xfrm>
            <a:off x="3373438" y="1928813"/>
            <a:ext cx="5065712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3830638" y="3016250"/>
            <a:ext cx="4768850" cy="164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b="1">
                <a:solidFill>
                  <a:schemeClr val="bg1"/>
                </a:solidFill>
              </a:rPr>
              <a:t>АКТУАЛЬНІ ПИТАННЯ ЗАСТОСУВАННЯ МІКРОДОБРИВ ЛІНІЙК</a:t>
            </a:r>
            <a:r>
              <a:rPr lang="ru-RU" b="1">
                <a:solidFill>
                  <a:schemeClr val="bg1"/>
                </a:solidFill>
              </a:rPr>
              <a:t>И</a:t>
            </a:r>
            <a:r>
              <a:rPr lang="uk-UA" b="1">
                <a:solidFill>
                  <a:schemeClr val="bg1"/>
                </a:solidFill>
              </a:rPr>
              <a:t>“ЕКОЛАЙН”  ТОВ “ЕКООРГАНІК” ВОСЕНИ 201</a:t>
            </a:r>
            <a:r>
              <a:rPr lang="en-US" b="1">
                <a:solidFill>
                  <a:schemeClr val="bg1"/>
                </a:solidFill>
              </a:rPr>
              <a:t>7</a:t>
            </a:r>
            <a:r>
              <a:rPr lang="uk-UA" b="1">
                <a:solidFill>
                  <a:schemeClr val="bg1"/>
                </a:solidFill>
              </a:rPr>
              <a:t> р.</a:t>
            </a:r>
          </a:p>
          <a:p>
            <a:pPr algn="ctr"/>
            <a:r>
              <a:rPr lang="uk-UA" sz="1600" b="1">
                <a:solidFill>
                  <a:schemeClr val="bg1"/>
                </a:solidFill>
              </a:rPr>
              <a:t>Агроном – консультант канд.с.- г. наук </a:t>
            </a:r>
          </a:p>
          <a:p>
            <a:pPr algn="ctr"/>
            <a:r>
              <a:rPr lang="uk-UA" sz="1600" b="1">
                <a:solidFill>
                  <a:schemeClr val="bg1"/>
                </a:solidFill>
              </a:rPr>
              <a:t>Ступенко О. В.</a:t>
            </a:r>
          </a:p>
          <a:p>
            <a:endParaRPr lang="uk-UA" sz="1600" b="1">
              <a:solidFill>
                <a:schemeClr val="bg1"/>
              </a:solidFill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/>
          <a:srcRect l="45000" t="88338" r="49750"/>
          <a:stretch>
            <a:fillRect/>
          </a:stretch>
        </p:blipFill>
        <p:spPr bwMode="auto">
          <a:xfrm>
            <a:off x="5499100" y="6103938"/>
            <a:ext cx="5873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/>
          <a:srcRect l="50220" t="89317" r="45129" b="2188"/>
          <a:stretch>
            <a:fillRect/>
          </a:stretch>
        </p:blipFill>
        <p:spPr bwMode="auto">
          <a:xfrm>
            <a:off x="6065838" y="6192838"/>
            <a:ext cx="5207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48148E-6 L -0.27734 -1.48148E-6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67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0.29023 -1.48148E-6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05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1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Грос здоровя-0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656" t="10594" r="32857" b="10594"/>
          <a:stretch>
            <a:fillRect/>
          </a:stretch>
        </p:blipFill>
        <p:spPr bwMode="auto">
          <a:xfrm>
            <a:off x="465138" y="1965325"/>
            <a:ext cx="2246312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117975" y="671513"/>
            <a:ext cx="5318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uk-UA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ГРОС ЗДОРОВ</a:t>
            </a:r>
            <a:r>
              <a:rPr lang="en-US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’</a:t>
            </a:r>
            <a:r>
              <a:rPr lang="uk-UA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Я</a:t>
            </a:r>
            <a:r>
              <a:rPr lang="uk-UA" sz="3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uk-UA" sz="3600">
              <a:solidFill>
                <a:srgbClr val="000000"/>
              </a:solidFill>
              <a:latin typeface="Calibri" pitchFamily="34" charset="0"/>
            </a:endParaRPr>
          </a:p>
        </p:txBody>
      </p:sp>
      <p:graphicFrame>
        <p:nvGraphicFramePr>
          <p:cNvPr id="19527" name="Group 71"/>
          <p:cNvGraphicFramePr>
            <a:graphicFrameLocks noGrp="1"/>
          </p:cNvGraphicFramePr>
          <p:nvPr/>
        </p:nvGraphicFramePr>
        <p:xfrm>
          <a:off x="6978650" y="2268538"/>
          <a:ext cx="4648200" cy="2225675"/>
        </p:xfrm>
        <a:graphic>
          <a:graphicData uri="http://schemas.openxmlformats.org/drawingml/2006/table">
            <a:tbl>
              <a:tblPr/>
              <a:tblGrid>
                <a:gridCol w="1603375"/>
                <a:gridCol w="1616075"/>
                <a:gridCol w="1428750"/>
              </a:tblGrid>
              <a:tr h="53816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ВМІСТ ЕЛЕМЕНТІВ ЖИВЛЕННЯ 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Амінокислоти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L-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sym typeface="Symbol" pitchFamily="18" charset="2"/>
                        </a:rPr>
                        <a:t>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8,0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Фітогормони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75 ррм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рН (1%)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6,8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Густина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1,07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528" name="Прямоугольник 6"/>
          <p:cNvSpPr>
            <a:spLocks noChangeArrowheads="1"/>
          </p:cNvSpPr>
          <p:nvPr/>
        </p:nvSpPr>
        <p:spPr bwMode="auto">
          <a:xfrm>
            <a:off x="3136900" y="1822450"/>
            <a:ext cx="3548063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Добриво з амінокислотами та найвищою концентрацією  фітогормонів. </a:t>
            </a:r>
          </a:p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endParaRPr lang="uk-UA" sz="1400" b="1">
              <a:solidFill>
                <a:srgbClr val="000000"/>
              </a:solidFill>
              <a:latin typeface="Calibri" pitchFamily="34" charset="0"/>
            </a:endParaRPr>
          </a:p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Розроблене для посилення енергії рослин через активізацію фізіологічних процесів шляхом позакореневого підживлення культур.</a:t>
            </a:r>
            <a:endParaRPr lang="uk-UA" sz="14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Грос аміно-мн-0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582" t="9163" r="29527" b="10594"/>
          <a:stretch>
            <a:fillRect/>
          </a:stretch>
        </p:blipFill>
        <p:spPr bwMode="auto">
          <a:xfrm>
            <a:off x="258763" y="1957388"/>
            <a:ext cx="24574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801938" y="700088"/>
            <a:ext cx="63103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itchFamily="34" charset="-128"/>
                <a:cs typeface="Arial Unicode MS" pitchFamily="34" charset="-128"/>
              </a:rPr>
              <a:t>ГРОС АМІНО </a:t>
            </a:r>
            <a:r>
              <a:rPr lang="en-US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itchFamily="34" charset="-128"/>
                <a:cs typeface="Arial Unicode MS" pitchFamily="34" charset="-128"/>
              </a:rPr>
              <a:t>Mn</a:t>
            </a:r>
            <a:endParaRPr lang="uk-UA" sz="3600" b="1">
              <a:solidFill>
                <a:srgbClr val="006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0515" name="Group 35"/>
          <p:cNvGraphicFramePr>
            <a:graphicFrameLocks noGrp="1"/>
          </p:cNvGraphicFramePr>
          <p:nvPr/>
        </p:nvGraphicFramePr>
        <p:xfrm>
          <a:off x="7383463" y="2501900"/>
          <a:ext cx="4384675" cy="1709738"/>
        </p:xfrm>
        <a:graphic>
          <a:graphicData uri="http://schemas.openxmlformats.org/drawingml/2006/table">
            <a:tbl>
              <a:tblPr/>
              <a:tblGrid>
                <a:gridCol w="1758950"/>
                <a:gridCol w="866775"/>
                <a:gridCol w="1758950"/>
              </a:tblGrid>
              <a:tr h="635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ВМІСТ ЕЛЕМЕНТІВ ЖИВЛЕННЯ,     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Манґан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8,0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Амінокислоти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L-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sym typeface="Symbol" pitchFamily="18" charset="2"/>
                        </a:rPr>
                        <a:t>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sym typeface="Symbol" pitchFamily="18" charset="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6,0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16" name="Прямоугольник 6"/>
          <p:cNvSpPr>
            <a:spLocks noChangeArrowheads="1"/>
          </p:cNvSpPr>
          <p:nvPr/>
        </p:nvSpPr>
        <p:spPr bwMode="auto">
          <a:xfrm>
            <a:off x="2760663" y="2162175"/>
            <a:ext cx="4525962" cy="232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Марганцеве добриво з вільними L-</a:t>
            </a:r>
            <a:r>
              <a:rPr lang="uk-UA" sz="1400" b="1">
                <a:solidFill>
                  <a:srgbClr val="000000"/>
                </a:solidFill>
                <a:latin typeface="Calibri" pitchFamily="34" charset="0"/>
                <a:sym typeface="Symbol" pitchFamily="18" charset="2"/>
              </a:rPr>
              <a:t></a:t>
            </a: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-амінокислотами</a:t>
            </a:r>
          </a:p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Розроблене для усунення прояву дефіциту марганцю, а також для позакореневого підживлення культур, які перебувають у стані стресу та  особливо вимогливі до умов забезпечення марганцем.</a:t>
            </a:r>
            <a:endParaRPr lang="uk-UA" sz="14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 descr="Грос аміно-цн-0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910" t="8876" r="29527" b="10738"/>
          <a:stretch>
            <a:fillRect/>
          </a:stretch>
        </p:blipFill>
        <p:spPr bwMode="auto">
          <a:xfrm>
            <a:off x="785813" y="1895475"/>
            <a:ext cx="2295525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935413" y="565150"/>
            <a:ext cx="403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uk-UA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itchFamily="34" charset="-128"/>
                <a:cs typeface="Arial Unicode MS" pitchFamily="34" charset="-128"/>
              </a:rPr>
              <a:t>ГРОС АМІНО </a:t>
            </a:r>
            <a:r>
              <a:rPr lang="en-US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itchFamily="34" charset="-128"/>
                <a:cs typeface="Arial Unicode MS" pitchFamily="34" charset="-128"/>
              </a:rPr>
              <a:t>Zn</a:t>
            </a:r>
            <a:endParaRPr lang="uk-UA" sz="3600">
              <a:solidFill>
                <a:srgbClr val="006000"/>
              </a:solidFill>
            </a:endParaRPr>
          </a:p>
        </p:txBody>
      </p:sp>
      <p:graphicFrame>
        <p:nvGraphicFramePr>
          <p:cNvPr id="33827" name="Group 35"/>
          <p:cNvGraphicFramePr>
            <a:graphicFrameLocks noGrp="1"/>
          </p:cNvGraphicFramePr>
          <p:nvPr/>
        </p:nvGraphicFramePr>
        <p:xfrm>
          <a:off x="7213600" y="2717800"/>
          <a:ext cx="4432300" cy="1439863"/>
        </p:xfrm>
        <a:graphic>
          <a:graphicData uri="http://schemas.openxmlformats.org/drawingml/2006/table">
            <a:tbl>
              <a:tblPr/>
              <a:tblGrid>
                <a:gridCol w="1528763"/>
                <a:gridCol w="1541462"/>
                <a:gridCol w="1362075"/>
              </a:tblGrid>
              <a:tr h="5794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ВМІСТ ЕЛЕМЕНТІВ ЖИВЛЕННЯ, 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Цинк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Zn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8,0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Амінокислоти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L-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sym typeface="Symbol" pitchFamily="18" charset="2"/>
                        </a:rPr>
                        <a:t>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6,0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28" name="Прямоугольник 6"/>
          <p:cNvSpPr>
            <a:spLocks noChangeArrowheads="1"/>
          </p:cNvSpPr>
          <p:nvPr/>
        </p:nvSpPr>
        <p:spPr bwMode="auto">
          <a:xfrm>
            <a:off x="3128963" y="2405063"/>
            <a:ext cx="3943350" cy="23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Цинкове добриво з добриво з вільними L-</a:t>
            </a:r>
            <a:r>
              <a:rPr lang="uk-UA" sz="1400" b="1">
                <a:solidFill>
                  <a:srgbClr val="000000"/>
                </a:solidFill>
                <a:latin typeface="Calibri" pitchFamily="34" charset="0"/>
                <a:sym typeface="Symbol" pitchFamily="18" charset="2"/>
              </a:rPr>
              <a:t></a:t>
            </a: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-амінокислотами</a:t>
            </a:r>
          </a:p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Розроблене для усунення прояву дефіциту цинку, а також для позакореневого підживлення культур, </a:t>
            </a:r>
            <a:r>
              <a:rPr lang="uk-UA" sz="1400" b="1">
                <a:solidFill>
                  <a:srgbClr val="000000"/>
                </a:solidFill>
              </a:rPr>
              <a:t>які перебувають у стані стресу та</a:t>
            </a:r>
            <a:r>
              <a:rPr lang="uk-UA" sz="1400"/>
              <a:t> </a:t>
            </a: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особливо вимогливі до умов забезпечення </a:t>
            </a:r>
            <a:r>
              <a:rPr lang="ru-RU" sz="1400" b="1">
                <a:solidFill>
                  <a:srgbClr val="000000"/>
                </a:solidFill>
                <a:latin typeface="Calibri" pitchFamily="34" charset="0"/>
              </a:rPr>
              <a:t>цинком </a:t>
            </a: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 descr="Грос квіцеліум-0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910" t="10594" r="32857" b="15033"/>
          <a:stretch>
            <a:fillRect/>
          </a:stretch>
        </p:blipFill>
        <p:spPr bwMode="auto">
          <a:xfrm>
            <a:off x="1547813" y="1590675"/>
            <a:ext cx="3001962" cy="396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622675" y="430213"/>
            <a:ext cx="5224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ГРОС КВІЦЕЛУМ</a:t>
            </a:r>
            <a:endParaRPr lang="uk-UA" sz="3600" b="1">
              <a:solidFill>
                <a:srgbClr val="006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34891" name="Group 75"/>
          <p:cNvGraphicFramePr>
            <a:graphicFrameLocks noGrp="1"/>
          </p:cNvGraphicFramePr>
          <p:nvPr/>
        </p:nvGraphicFramePr>
        <p:xfrm>
          <a:off x="6130925" y="1228725"/>
          <a:ext cx="4422775" cy="5099050"/>
        </p:xfrm>
        <a:graphic>
          <a:graphicData uri="http://schemas.openxmlformats.org/drawingml/2006/table">
            <a:tbl>
              <a:tblPr/>
              <a:tblGrid>
                <a:gridCol w="1817688"/>
                <a:gridCol w="1246187"/>
                <a:gridCol w="1358900"/>
              </a:tblGrid>
              <a:tr h="58737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ВМІСТ ЕЛЕМЕНТІВ ЖИВЛЕННЯ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Залізо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Fe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2,4</a:t>
                      </a: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Манґан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Mn</a:t>
                      </a:r>
                      <a:endParaRPr kumimoji="0" lang="en-US" sz="1400" b="1" i="0" u="none" strike="noStrike" cap="none" normalizeH="0" baseline="-16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0,6</a:t>
                      </a: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Цинк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Zn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0,6</a:t>
                      </a: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Мідь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Cu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0,6</a:t>
                      </a: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Бор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B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0,24</a:t>
                      </a: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Молібден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0,02</a:t>
                      </a: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Амінокислоти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L-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sym typeface="Symbol" pitchFamily="18" charset="2"/>
                        </a:rPr>
                        <a:t>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,0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Фітогормони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60 ррм</a:t>
                      </a: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рН (1%)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6,5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Густина 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1,2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611563" y="412750"/>
            <a:ext cx="5184775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itchFamily="34" charset="-128"/>
                <a:cs typeface="Arial Unicode MS" pitchFamily="34" charset="-128"/>
              </a:rPr>
              <a:t>ГРОС ФОСФІТО </a:t>
            </a:r>
            <a:r>
              <a:rPr lang="en-US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itchFamily="34" charset="-128"/>
                <a:cs typeface="Arial Unicode MS" pitchFamily="34" charset="-128"/>
              </a:rPr>
              <a:t>LNPK</a:t>
            </a:r>
            <a:endParaRPr lang="uk-UA" sz="3600" b="1">
              <a:solidFill>
                <a:srgbClr val="006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5845" name="Picture 5" descr="Грос Фосфіто-lnpk-0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523" t="8693" r="29041" b="9637"/>
          <a:stretch>
            <a:fillRect/>
          </a:stretch>
        </p:blipFill>
        <p:spPr bwMode="auto">
          <a:xfrm>
            <a:off x="371475" y="1873250"/>
            <a:ext cx="2465388" cy="311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5895" name="Group 55"/>
          <p:cNvGraphicFramePr>
            <a:graphicFrameLocks noGrp="1"/>
          </p:cNvGraphicFramePr>
          <p:nvPr/>
        </p:nvGraphicFramePr>
        <p:xfrm>
          <a:off x="7312025" y="2278063"/>
          <a:ext cx="4692650" cy="2255837"/>
        </p:xfrm>
        <a:graphic>
          <a:graphicData uri="http://schemas.openxmlformats.org/drawingml/2006/table">
            <a:tbl>
              <a:tblPr/>
              <a:tblGrid>
                <a:gridCol w="1617663"/>
                <a:gridCol w="1631950"/>
                <a:gridCol w="1443037"/>
              </a:tblGrid>
              <a:tr h="5318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ВМІСТ ЕЛЕМЕНТІВ ЖИВЛЕННЯ,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 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Азот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N-</a:t>
                      </a: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ΝΗ</a:t>
                      </a:r>
                      <a:r>
                        <a:rPr kumimoji="0" lang="ru-RU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20,0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Фосфор (фосфіт)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</a:t>
                      </a:r>
                      <a:r>
                        <a:rPr kumimoji="0" lang="en-US" sz="14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</a:t>
                      </a:r>
                      <a:r>
                        <a:rPr kumimoji="0" lang="en-US" sz="14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20,0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Калій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uk-UA" sz="14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 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15,0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Амінокислоти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L-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sym typeface="Symbol" pitchFamily="18" charset="2"/>
                        </a:rPr>
                        <a:t>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2,0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96" name="Прямоугольник 6"/>
          <p:cNvSpPr>
            <a:spLocks noChangeArrowheads="1"/>
          </p:cNvSpPr>
          <p:nvPr/>
        </p:nvSpPr>
        <p:spPr bwMode="auto">
          <a:xfrm>
            <a:off x="2759075" y="2439988"/>
            <a:ext cx="396240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Інноваційне повне добриво з амінокислотами</a:t>
            </a:r>
          </a:p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Розроблене на основі фосфіту К </a:t>
            </a:r>
          </a:p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Призначене для позакореневого підживлення культур на ранніх етапах органогенезу</a:t>
            </a:r>
            <a:endParaRPr lang="uk-UA" sz="14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Грос Фосфіто-нп-0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083" t="9261" r="27625" b="7938"/>
          <a:stretch>
            <a:fillRect/>
          </a:stretch>
        </p:blipFill>
        <p:spPr bwMode="auto">
          <a:xfrm>
            <a:off x="771525" y="1774825"/>
            <a:ext cx="2462213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62313" y="619125"/>
            <a:ext cx="5184775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itchFamily="34" charset="-128"/>
                <a:cs typeface="Arial Unicode MS" pitchFamily="34" charset="-128"/>
              </a:rPr>
              <a:t>ГРОС ФОСФІТО </a:t>
            </a:r>
            <a:r>
              <a:rPr lang="en-US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itchFamily="34" charset="-128"/>
                <a:cs typeface="Arial Unicode MS" pitchFamily="34" charset="-128"/>
              </a:rPr>
              <a:t>NP</a:t>
            </a:r>
            <a:endParaRPr lang="uk-UA" sz="3600" b="1">
              <a:solidFill>
                <a:srgbClr val="006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9730" name="Group 34"/>
          <p:cNvGraphicFramePr>
            <a:graphicFrameLocks noGrp="1"/>
          </p:cNvGraphicFramePr>
          <p:nvPr/>
        </p:nvGraphicFramePr>
        <p:xfrm>
          <a:off x="7794625" y="2306638"/>
          <a:ext cx="3722688" cy="1881187"/>
        </p:xfrm>
        <a:graphic>
          <a:graphicData uri="http://schemas.openxmlformats.org/drawingml/2006/table">
            <a:tbl>
              <a:tblPr/>
              <a:tblGrid>
                <a:gridCol w="1282700"/>
                <a:gridCol w="1295400"/>
                <a:gridCol w="1144588"/>
              </a:tblGrid>
              <a:tr h="6985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ВМІСТ ЕЛЕМЕНТІВ ЖИВЛЕННЯ,                 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Азот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30,0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Фосфор (фосфіт)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</a:t>
                      </a:r>
                      <a:r>
                        <a:rPr kumimoji="0" lang="en-US" sz="14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</a:t>
                      </a:r>
                      <a:r>
                        <a:rPr kumimoji="0" lang="en-US" sz="14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60,0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31" name="Прямоугольник 6"/>
          <p:cNvSpPr>
            <a:spLocks noChangeArrowheads="1"/>
          </p:cNvSpPr>
          <p:nvPr/>
        </p:nvSpPr>
        <p:spPr bwMode="auto">
          <a:xfrm>
            <a:off x="3676650" y="2209800"/>
            <a:ext cx="3073400" cy="232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Інноваційне добриво фосфіт амонію. </a:t>
            </a:r>
          </a:p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Розроблене для позакореневого підживлення культур на ранніх етапах органогенезу</a:t>
            </a:r>
          </a:p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endParaRPr lang="uk-UA" sz="1400" b="1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 descr="Грос Фосфіто-mg-0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408" t="4346" r="32298" b="9637"/>
          <a:stretch>
            <a:fillRect/>
          </a:stretch>
        </p:blipFill>
        <p:spPr bwMode="auto">
          <a:xfrm>
            <a:off x="585788" y="1684338"/>
            <a:ext cx="246538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476625" y="646113"/>
            <a:ext cx="6192838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itchFamily="34" charset="-128"/>
                <a:cs typeface="Arial Unicode MS" pitchFamily="34" charset="-128"/>
              </a:rPr>
              <a:t>ГРОС ФОСФІТО  </a:t>
            </a:r>
            <a:r>
              <a:rPr lang="en-US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itchFamily="34" charset="-128"/>
                <a:cs typeface="Arial Unicode MS" pitchFamily="34" charset="-128"/>
              </a:rPr>
              <a:t>Mg</a:t>
            </a:r>
            <a:endParaRPr lang="uk-UA" sz="3600">
              <a:solidFill>
                <a:srgbClr val="006000"/>
              </a:solidFill>
            </a:endParaRPr>
          </a:p>
        </p:txBody>
      </p:sp>
      <p:graphicFrame>
        <p:nvGraphicFramePr>
          <p:cNvPr id="30780" name="Group 60"/>
          <p:cNvGraphicFramePr>
            <a:graphicFrameLocks noGrp="1"/>
          </p:cNvGraphicFramePr>
          <p:nvPr/>
        </p:nvGraphicFramePr>
        <p:xfrm>
          <a:off x="7493000" y="1990725"/>
          <a:ext cx="3732213" cy="2505075"/>
        </p:xfrm>
        <a:graphic>
          <a:graphicData uri="http://schemas.openxmlformats.org/drawingml/2006/table">
            <a:tbl>
              <a:tblPr/>
              <a:tblGrid>
                <a:gridCol w="1268413"/>
                <a:gridCol w="1308100"/>
                <a:gridCol w="1155700"/>
              </a:tblGrid>
              <a:tr h="6270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ВМІСТ ЕЛЕМЕНТІВ ЖИВЛЕННЯ, 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 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anchor="ctr" anchorCtr="1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627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Фосфор (фосфіт)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</a:t>
                      </a:r>
                      <a:r>
                        <a:rPr kumimoji="0" lang="en-US" sz="14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</a:t>
                      </a:r>
                      <a:r>
                        <a:rPr kumimoji="0" lang="en-US" sz="14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20,0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Калій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uk-UA" sz="14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 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,0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Манґан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81" name="Прямоугольник 6"/>
          <p:cNvSpPr>
            <a:spLocks noChangeArrowheads="1"/>
          </p:cNvSpPr>
          <p:nvPr/>
        </p:nvSpPr>
        <p:spPr bwMode="auto">
          <a:xfrm>
            <a:off x="3376613" y="1939925"/>
            <a:ext cx="39163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Інноваційне добриво на основі фосфітів марганцю і цинку. </a:t>
            </a:r>
          </a:p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Розроблене для усунення прояву дефіциту марганцю та цинку</a:t>
            </a:r>
          </a:p>
          <a:p>
            <a:pPr indent="365125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Призначене  для позакореневого підживлення культур, особливо вимогливих до умов забезпечення марганцем та цинком.</a:t>
            </a:r>
            <a:endParaRPr lang="uk-UA" sz="14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90" name="Picture 34" descr="slide-3"/>
          <p:cNvPicPr>
            <a:picLocks noChangeAspect="1" noChangeArrowheads="1"/>
          </p:cNvPicPr>
          <p:nvPr/>
        </p:nvPicPr>
        <p:blipFill>
          <a:blip r:embed="rId4"/>
          <a:srcRect r="38077"/>
          <a:stretch>
            <a:fillRect/>
          </a:stretch>
        </p:blipFill>
        <p:spPr bwMode="auto">
          <a:xfrm>
            <a:off x="0" y="0"/>
            <a:ext cx="6397625" cy="6858000"/>
          </a:xfrm>
          <a:prstGeom prst="rect">
            <a:avLst/>
          </a:prstGeom>
          <a:noFill/>
        </p:spPr>
      </p:pic>
      <p:sp>
        <p:nvSpPr>
          <p:cNvPr id="45091" name="WordArt 35"/>
          <p:cNvSpPr>
            <a:spLocks noChangeArrowheads="1" noChangeShapeType="1" noTextEdit="1"/>
          </p:cNvSpPr>
          <p:nvPr/>
        </p:nvSpPr>
        <p:spPr bwMode="auto">
          <a:xfrm>
            <a:off x="6813550" y="1730375"/>
            <a:ext cx="4957763" cy="31448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b="1" kern="1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ОСІННІ ПРОПОЗІЦІЇ</a:t>
            </a:r>
          </a:p>
          <a:p>
            <a:pPr algn="ctr"/>
            <a:r>
              <a:rPr lang="uk-UA" sz="3600" b="1" kern="1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ВІД ЕКООРГАНІК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Заголовок 1"/>
          <p:cNvSpPr>
            <a:spLocks/>
          </p:cNvSpPr>
          <p:nvPr/>
        </p:nvSpPr>
        <p:spPr bwMode="auto">
          <a:xfrm>
            <a:off x="1174750" y="555625"/>
            <a:ext cx="10279063" cy="504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uk-UA" sz="2800">
                <a:latin typeface="Calibri" pitchFamily="34" charset="0"/>
              </a:rPr>
              <a:t>Забезпечення рослин елементами живлення у період від проростання до початку функціонування кореневої системи</a:t>
            </a:r>
            <a:r>
              <a:rPr lang="ru-RU" sz="2800">
                <a:latin typeface="Calibri" pitchFamily="34" charset="0"/>
              </a:rPr>
              <a:t/>
            </a:r>
            <a:br>
              <a:rPr lang="ru-RU" sz="2800">
                <a:latin typeface="Calibri" pitchFamily="34" charset="0"/>
              </a:rPr>
            </a:br>
            <a:endParaRPr lang="uk-UA" sz="2800">
              <a:latin typeface="Calibri" pitchFamily="34" charset="0"/>
              <a:cs typeface="Tahoma" pitchFamily="34" charset="0"/>
            </a:endParaRPr>
          </a:p>
        </p:txBody>
      </p:sp>
      <p:grpSp>
        <p:nvGrpSpPr>
          <p:cNvPr id="31756" name="Group 12"/>
          <p:cNvGrpSpPr>
            <a:grpSpLocks/>
          </p:cNvGrpSpPr>
          <p:nvPr/>
        </p:nvGrpSpPr>
        <p:grpSpPr bwMode="auto">
          <a:xfrm>
            <a:off x="2090738" y="1625600"/>
            <a:ext cx="8853487" cy="4754563"/>
            <a:chOff x="769" y="1210"/>
            <a:chExt cx="5577" cy="2995"/>
          </a:xfrm>
        </p:grpSpPr>
        <p:pic>
          <p:nvPicPr>
            <p:cNvPr id="31750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69" y="1210"/>
              <a:ext cx="5398" cy="2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51" name="Прямоугольник 6"/>
            <p:cNvSpPr>
              <a:spLocks noChangeArrowheads="1"/>
            </p:cNvSpPr>
            <p:nvPr/>
          </p:nvSpPr>
          <p:spPr bwMode="auto">
            <a:xfrm>
              <a:off x="826" y="1336"/>
              <a:ext cx="503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1">
                  <a:latin typeface="Calibri" pitchFamily="34" charset="0"/>
                </a:rPr>
                <a:t>1.</a:t>
              </a:r>
              <a:r>
                <a:rPr lang="uk-UA" sz="1600" b="1">
                  <a:latin typeface="Calibri" pitchFamily="34" charset="0"/>
                </a:rPr>
                <a:t>Підвищення стійкості рослин до несприятливих факторів оточуючого  середовища</a:t>
              </a:r>
            </a:p>
          </p:txBody>
        </p:sp>
        <p:sp>
          <p:nvSpPr>
            <p:cNvPr id="31752" name="Прямоугольник 7"/>
            <p:cNvSpPr>
              <a:spLocks noChangeArrowheads="1"/>
            </p:cNvSpPr>
            <p:nvPr/>
          </p:nvSpPr>
          <p:spPr bwMode="auto">
            <a:xfrm>
              <a:off x="1200" y="2192"/>
              <a:ext cx="190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1">
                  <a:latin typeface="Calibri" pitchFamily="34" charset="0"/>
                </a:rPr>
                <a:t>2.</a:t>
              </a:r>
              <a:r>
                <a:rPr lang="uk-UA" sz="1600" b="1">
                  <a:latin typeface="Calibri" pitchFamily="34" charset="0"/>
                </a:rPr>
                <a:t>Ріст надземної частини</a:t>
              </a:r>
            </a:p>
          </p:txBody>
        </p:sp>
        <p:sp>
          <p:nvSpPr>
            <p:cNvPr id="31753" name="Прямоугольник 8"/>
            <p:cNvSpPr>
              <a:spLocks noChangeArrowheads="1"/>
            </p:cNvSpPr>
            <p:nvPr/>
          </p:nvSpPr>
          <p:spPr bwMode="auto">
            <a:xfrm>
              <a:off x="2255" y="3519"/>
              <a:ext cx="2404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uk-UA" sz="1600" b="1">
                  <a:solidFill>
                    <a:schemeClr val="bg1"/>
                  </a:solidFill>
                  <a:latin typeface="Calibri" pitchFamily="34" charset="0"/>
                </a:rPr>
                <a:t>Ріст та розвиток кореневої системи</a:t>
              </a:r>
            </a:p>
          </p:txBody>
        </p:sp>
        <p:sp>
          <p:nvSpPr>
            <p:cNvPr id="31754" name="Прямоугольник 9"/>
            <p:cNvSpPr>
              <a:spLocks noChangeArrowheads="1"/>
            </p:cNvSpPr>
            <p:nvPr/>
          </p:nvSpPr>
          <p:spPr bwMode="auto">
            <a:xfrm>
              <a:off x="3682" y="2135"/>
              <a:ext cx="266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latin typeface="Calibri" pitchFamily="34" charset="0"/>
                </a:rPr>
                <a:t>3.</a:t>
              </a:r>
              <a:r>
                <a:rPr lang="uk-UA" sz="1600" b="1">
                  <a:latin typeface="Calibri" pitchFamily="34" charset="0"/>
                </a:rPr>
                <a:t>Інтенсифікація фізіологічних процесів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Прямоугольник 4"/>
          <p:cNvSpPr>
            <a:spLocks noChangeArrowheads="1"/>
          </p:cNvSpPr>
          <p:nvPr/>
        </p:nvSpPr>
        <p:spPr bwMode="auto">
          <a:xfrm>
            <a:off x="1733550" y="403225"/>
            <a:ext cx="842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endParaRPr lang="de-DE" sz="2400" b="1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8925" y="403225"/>
            <a:ext cx="8764588" cy="10668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2000" b="1" kern="0" dirty="0">
                <a:solidFill>
                  <a:srgbClr val="000000"/>
                </a:solidFill>
                <a:latin typeface="Calibri" pitchFamily="34" charset="0"/>
                <a:cs typeface="Tahoma" pitchFamily="34" charset="0"/>
              </a:rPr>
              <a:t>СЕРЕДНІЙ ПОКАЗНИК ВИНОСУ МІКРОЕЛЕМЕНТІВ РОСЛИНАМИ ОЗИМОЇ ПШЕНИЦІ ВОСЕНИ 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2000" b="1" kern="0" dirty="0">
                <a:solidFill>
                  <a:srgbClr val="000000"/>
                </a:solidFill>
                <a:latin typeface="Calibri" pitchFamily="34" charset="0"/>
                <a:cs typeface="Tahoma" pitchFamily="34" charset="0"/>
              </a:rPr>
              <a:t>( ПЕРІОД ВІД ПРОРОСТАННЯ ДО  ПРИЗУПИНЕННЯ ВЕГЕТАЦІЇ) *</a:t>
            </a:r>
            <a:endParaRPr lang="de-DE" sz="2000" b="1" kern="0" dirty="0">
              <a:solidFill>
                <a:srgbClr val="000000"/>
              </a:solidFill>
              <a:latin typeface="Calibri" pitchFamily="34" charset="0"/>
              <a:cs typeface="Tahoma" pitchFamily="34" charset="0"/>
            </a:endParaRP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2154238" y="1563688"/>
          <a:ext cx="7600950" cy="3811587"/>
        </p:xfrm>
        <a:graphic>
          <a:graphicData uri="http://schemas.openxmlformats.org/presentationml/2006/ole">
            <p:oleObj spid="_x0000_s25606" r:id="rId5" imgW="7602371" imgH="3816427" progId="Excel.Chart.8">
              <p:embed/>
            </p:oleObj>
          </a:graphicData>
        </a:graphic>
      </p:graphicFrame>
      <p:sp>
        <p:nvSpPr>
          <p:cNvPr id="25607" name="TextBox 1"/>
          <p:cNvSpPr txBox="1">
            <a:spLocks noChangeArrowheads="1"/>
          </p:cNvSpPr>
          <p:nvPr/>
        </p:nvSpPr>
        <p:spPr bwMode="auto">
          <a:xfrm>
            <a:off x="3279775" y="5537200"/>
            <a:ext cx="312738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>
              <a:spcBef>
                <a:spcPct val="20000"/>
              </a:spcBef>
            </a:pPr>
            <a:r>
              <a:rPr lang="ru-RU" sz="1600" b="1">
                <a:solidFill>
                  <a:srgbClr val="000000"/>
                </a:solidFill>
                <a:latin typeface="Arial Black" pitchFamily="34" charset="0"/>
              </a:rPr>
              <a:t>В</a:t>
            </a:r>
            <a:endParaRPr lang="uk-UA" sz="1600" b="1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5608" name="TextBox 1"/>
          <p:cNvSpPr txBox="1">
            <a:spLocks noChangeArrowheads="1"/>
          </p:cNvSpPr>
          <p:nvPr/>
        </p:nvSpPr>
        <p:spPr bwMode="auto">
          <a:xfrm>
            <a:off x="8140700" y="5441950"/>
            <a:ext cx="312738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>
              <a:spcBef>
                <a:spcPct val="20000"/>
              </a:spcBef>
            </a:pPr>
            <a:r>
              <a:rPr lang="en-US" sz="1600" b="1">
                <a:solidFill>
                  <a:srgbClr val="000000"/>
                </a:solidFill>
                <a:latin typeface="Arial Black" pitchFamily="34" charset="0"/>
              </a:rPr>
              <a:t>Zn</a:t>
            </a:r>
            <a:endParaRPr lang="uk-UA" sz="1600" b="1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5609" name="TextBox 1"/>
          <p:cNvSpPr txBox="1">
            <a:spLocks noChangeArrowheads="1"/>
          </p:cNvSpPr>
          <p:nvPr/>
        </p:nvSpPr>
        <p:spPr bwMode="auto">
          <a:xfrm>
            <a:off x="5729288" y="5473700"/>
            <a:ext cx="312737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>
              <a:spcBef>
                <a:spcPct val="20000"/>
              </a:spcBef>
            </a:pPr>
            <a:r>
              <a:rPr lang="en-US" sz="1600" b="1">
                <a:solidFill>
                  <a:srgbClr val="000000"/>
                </a:solidFill>
                <a:latin typeface="Arial Black" pitchFamily="34" charset="0"/>
              </a:rPr>
              <a:t>Mn</a:t>
            </a:r>
            <a:endParaRPr lang="uk-UA" sz="1600" b="1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5610" name="TextBox 1"/>
          <p:cNvSpPr txBox="1">
            <a:spLocks noChangeArrowheads="1"/>
          </p:cNvSpPr>
          <p:nvPr/>
        </p:nvSpPr>
        <p:spPr bwMode="auto">
          <a:xfrm>
            <a:off x="6929438" y="5494338"/>
            <a:ext cx="312737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>
              <a:spcBef>
                <a:spcPct val="20000"/>
              </a:spcBef>
            </a:pPr>
            <a:r>
              <a:rPr lang="en-US" sz="1600" b="1">
                <a:solidFill>
                  <a:srgbClr val="000000"/>
                </a:solidFill>
                <a:latin typeface="Arial Black" pitchFamily="34" charset="0"/>
              </a:rPr>
              <a:t>Mo</a:t>
            </a:r>
            <a:endParaRPr lang="uk-UA" sz="1600" b="1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5611" name="TextBox 1"/>
          <p:cNvSpPr txBox="1">
            <a:spLocks noChangeArrowheads="1"/>
          </p:cNvSpPr>
          <p:nvPr/>
        </p:nvSpPr>
        <p:spPr bwMode="auto">
          <a:xfrm>
            <a:off x="4554538" y="5502275"/>
            <a:ext cx="312737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>
              <a:spcBef>
                <a:spcPct val="20000"/>
              </a:spcBef>
            </a:pPr>
            <a:r>
              <a:rPr lang="ru-RU" sz="1600" b="1">
                <a:solidFill>
                  <a:srgbClr val="000000"/>
                </a:solidFill>
                <a:latin typeface="Arial Black" pitchFamily="34" charset="0"/>
              </a:rPr>
              <a:t>С</a:t>
            </a:r>
            <a:r>
              <a:rPr lang="en-US" sz="1600" b="1">
                <a:solidFill>
                  <a:srgbClr val="000000"/>
                </a:solidFill>
                <a:latin typeface="Arial Black" pitchFamily="34" charset="0"/>
              </a:rPr>
              <a:t>u</a:t>
            </a:r>
            <a:endParaRPr lang="uk-UA" sz="1600" b="1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5612" name="TextBox 17"/>
          <p:cNvSpPr txBox="1">
            <a:spLocks noChangeArrowheads="1"/>
          </p:cNvSpPr>
          <p:nvPr/>
        </p:nvSpPr>
        <p:spPr bwMode="auto">
          <a:xfrm>
            <a:off x="5997575" y="5632450"/>
            <a:ext cx="450056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uk-UA" sz="1400" b="1" baseline="-25000">
                <a:solidFill>
                  <a:srgbClr val="000000"/>
                </a:solidFill>
                <a:latin typeface="Calibri" pitchFamily="34" charset="0"/>
                <a:cs typeface="Tahoma" pitchFamily="34" charset="0"/>
              </a:rPr>
              <a:t>* Державний  Інститут </a:t>
            </a:r>
            <a:r>
              <a:rPr lang="ru-RU" sz="1400" b="1" baseline="-25000">
                <a:solidFill>
                  <a:srgbClr val="000000"/>
                </a:solidFill>
                <a:latin typeface="Calibri" pitchFamily="34" charset="0"/>
                <a:cs typeface="Tahoma" pitchFamily="34" charset="0"/>
              </a:rPr>
              <a:t> с/г</a:t>
            </a:r>
            <a:r>
              <a:rPr lang="de-DE" sz="1400" b="1" baseline="-25000">
                <a:solidFill>
                  <a:srgbClr val="000000"/>
                </a:solidFill>
                <a:latin typeface="Calibri" pitchFamily="34" charset="0"/>
                <a:cs typeface="Tahoma" pitchFamily="34" charset="0"/>
              </a:rPr>
              <a:t> , Jena (Thuringia, </a:t>
            </a:r>
            <a:r>
              <a:rPr lang="ru-RU" sz="1400" b="1" baseline="-25000">
                <a:solidFill>
                  <a:srgbClr val="000000"/>
                </a:solidFill>
                <a:latin typeface="Calibri" pitchFamily="34" charset="0"/>
                <a:cs typeface="Tahoma" pitchFamily="34" charset="0"/>
              </a:rPr>
              <a:t>Німеччина</a:t>
            </a:r>
            <a:r>
              <a:rPr lang="de-DE" sz="1400" b="1" baseline="-25000">
                <a:solidFill>
                  <a:srgbClr val="000000"/>
                </a:solidFill>
                <a:latin typeface="Calibri" pitchFamily="34" charset="0"/>
                <a:cs typeface="Tahoma" pitchFamily="34" charset="0"/>
              </a:rPr>
              <a:t>)</a:t>
            </a:r>
          </a:p>
          <a:p>
            <a:pPr eaLnBrk="0" hangingPunct="0">
              <a:spcBef>
                <a:spcPct val="20000"/>
              </a:spcBef>
            </a:pPr>
            <a:r>
              <a:rPr lang="de-DE" sz="1400" b="1" baseline="-25000">
                <a:solidFill>
                  <a:srgbClr val="000000"/>
                </a:solidFill>
                <a:latin typeface="Calibri" pitchFamily="34" charset="0"/>
                <a:cs typeface="Tahoma" pitchFamily="34" charset="0"/>
              </a:rPr>
              <a:t>Published in Archives of Agronomy and Soil science. Vol. 46:135-145 (2001)</a:t>
            </a:r>
            <a:endParaRPr lang="uk-UA" sz="14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5613" name="TextBox 16"/>
          <p:cNvSpPr txBox="1">
            <a:spLocks noChangeArrowheads="1"/>
          </p:cNvSpPr>
          <p:nvPr/>
        </p:nvSpPr>
        <p:spPr bwMode="auto">
          <a:xfrm>
            <a:off x="2652713" y="1423988"/>
            <a:ext cx="4603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uk-UA" sz="1200" b="1">
                <a:solidFill>
                  <a:srgbClr val="000000"/>
                </a:solidFill>
                <a:latin typeface="Calibri" pitchFamily="34" charset="0"/>
              </a:rPr>
              <a:t>г/га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Заголовок 1"/>
          <p:cNvSpPr>
            <a:spLocks/>
          </p:cNvSpPr>
          <p:nvPr/>
        </p:nvSpPr>
        <p:spPr bwMode="auto">
          <a:xfrm>
            <a:off x="5280025" y="446088"/>
            <a:ext cx="51641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90000"/>
              </a:lnSpc>
            </a:pPr>
            <a:r>
              <a:rPr lang="uk-UA" sz="6000">
                <a:latin typeface="Calibri Light" pitchFamily="34" charset="0"/>
              </a:rPr>
              <a:t>Амінокислоти</a:t>
            </a:r>
            <a:endParaRPr lang="uk-UA" sz="4400">
              <a:latin typeface="Calibri Light" pitchFamily="34" charset="0"/>
            </a:endParaRPr>
          </a:p>
        </p:txBody>
      </p:sp>
      <p:sp>
        <p:nvSpPr>
          <p:cNvPr id="3" name="Объект 2"/>
          <p:cNvSpPr>
            <a:spLocks/>
          </p:cNvSpPr>
          <p:nvPr/>
        </p:nvSpPr>
        <p:spPr bwMode="auto">
          <a:xfrm>
            <a:off x="4768850" y="1978025"/>
            <a:ext cx="6697663" cy="27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Blip>
                <a:blip r:embed="rId4"/>
              </a:buBlip>
            </a:pPr>
            <a:r>
              <a:rPr lang="uk-UA" sz="2000">
                <a:latin typeface="Calibri" pitchFamily="34" charset="0"/>
              </a:rPr>
              <a:t>— органічні сполуки, які одночасно містять у своєму складі </a:t>
            </a:r>
            <a:r>
              <a:rPr lang="uk-UA" sz="2000" b="1">
                <a:latin typeface="Calibri" pitchFamily="34" charset="0"/>
              </a:rPr>
              <a:t>аміно- </a:t>
            </a:r>
            <a:r>
              <a:rPr lang="uk-UA" sz="2000">
                <a:latin typeface="Calibri" pitchFamily="34" charset="0"/>
              </a:rPr>
              <a:t>(-NH</a:t>
            </a:r>
            <a:r>
              <a:rPr lang="uk-UA" sz="2000" baseline="-25000">
                <a:latin typeface="Calibri" pitchFamily="34" charset="0"/>
              </a:rPr>
              <a:t>2</a:t>
            </a:r>
            <a:r>
              <a:rPr lang="uk-UA" sz="2000">
                <a:latin typeface="Calibri" pitchFamily="34" charset="0"/>
              </a:rPr>
              <a:t>) та </a:t>
            </a:r>
            <a:r>
              <a:rPr lang="uk-UA" sz="2000" b="1">
                <a:latin typeface="Calibri" pitchFamily="34" charset="0"/>
              </a:rPr>
              <a:t>карбоксильну </a:t>
            </a:r>
            <a:r>
              <a:rPr lang="uk-UA" sz="2000">
                <a:latin typeface="Calibri" pitchFamily="34" charset="0"/>
              </a:rPr>
              <a:t>(-СООН) групи. Амінокислоти є мономерними одиницями білків, у складі яких залишки амінокислот з'єднані пептидними зв'язками. </a:t>
            </a: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Blip>
                <a:blip r:embed="rId4"/>
              </a:buBlip>
            </a:pPr>
            <a:r>
              <a:rPr lang="uk-UA" sz="2000">
                <a:latin typeface="Calibri" pitchFamily="34" charset="0"/>
              </a:rPr>
              <a:t>Всі протеїногенні амінокислоти є </a:t>
            </a:r>
            <a:r>
              <a:rPr lang="uk-UA" sz="2000" b="1">
                <a:latin typeface="Calibri" pitchFamily="34" charset="0"/>
              </a:rPr>
              <a:t>α-амінокислотами</a:t>
            </a:r>
            <a:r>
              <a:rPr lang="uk-UA" sz="2000">
                <a:latin typeface="Calibri" pitchFamily="34" charset="0"/>
              </a:rPr>
              <a:t>.</a:t>
            </a: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Blip>
                <a:blip r:embed="rId4"/>
              </a:buBlip>
            </a:pPr>
            <a:r>
              <a:rPr lang="uk-UA" sz="2000">
                <a:latin typeface="Calibri" pitchFamily="34" charset="0"/>
              </a:rPr>
              <a:t>Практично всі білки містять тільки </a:t>
            </a:r>
            <a:r>
              <a:rPr lang="en-US" sz="2000" b="1">
                <a:latin typeface="Calibri" pitchFamily="34" charset="0"/>
              </a:rPr>
              <a:t>L</a:t>
            </a:r>
            <a:r>
              <a:rPr lang="uk-UA" sz="2000" b="1">
                <a:latin typeface="Calibri" pitchFamily="34" charset="0"/>
              </a:rPr>
              <a:t>-ізомери </a:t>
            </a:r>
            <a:r>
              <a:rPr lang="uk-UA" sz="2000">
                <a:latin typeface="Calibri" pitchFamily="34" charset="0"/>
              </a:rPr>
              <a:t>амінокислот.</a:t>
            </a: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Blip>
                <a:blip r:embed="rId4"/>
              </a:buBlip>
            </a:pPr>
            <a:endParaRPr lang="uk-UA" sz="2000">
              <a:latin typeface="Calibri" pitchFamily="34" charset="0"/>
            </a:endParaRP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endParaRPr lang="uk-UA" sz="2000">
              <a:latin typeface="Calibri" pitchFamily="34" charset="0"/>
            </a:endParaRPr>
          </a:p>
        </p:txBody>
      </p:sp>
      <p:pic>
        <p:nvPicPr>
          <p:cNvPr id="23558" name="Picture 13" descr="https://upload.wikimedia.org/wikipedia/commons/thumb/c/ce/AminoAcidball.svg/702px-AminoAcidball.sv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8125" y="1601788"/>
            <a:ext cx="4540250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Заголовок 1"/>
          <p:cNvSpPr>
            <a:spLocks/>
          </p:cNvSpPr>
          <p:nvPr/>
        </p:nvSpPr>
        <p:spPr bwMode="auto">
          <a:xfrm>
            <a:off x="1801813" y="422275"/>
            <a:ext cx="8883650" cy="504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uk-UA" sz="4800">
                <a:latin typeface="Calibri" pitchFamily="34" charset="0"/>
              </a:rPr>
              <a:t>ПЕРЕДПОСІВНА ОБРОБКА НАСІННЯ ОЗИМИХ ЗЕРНОВИХ</a:t>
            </a:r>
            <a:endParaRPr lang="uk-UA" sz="4800">
              <a:latin typeface="Calibri" pitchFamily="34" charset="0"/>
              <a:cs typeface="Tahoma" pitchFamily="34" charset="0"/>
            </a:endParaRPr>
          </a:p>
        </p:txBody>
      </p:sp>
      <p:pic>
        <p:nvPicPr>
          <p:cNvPr id="26629" name="Picture 2" descr="http://agrozzr.com.ua/images/wuxalmini/wuxal_terios_end_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13338" y="3976688"/>
            <a:ext cx="1735137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Прямоугольник 7"/>
          <p:cNvSpPr>
            <a:spLocks noChangeArrowheads="1"/>
          </p:cNvSpPr>
          <p:nvPr/>
        </p:nvSpPr>
        <p:spPr bwMode="auto">
          <a:xfrm>
            <a:off x="1136650" y="4200525"/>
            <a:ext cx="39481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>
                <a:solidFill>
                  <a:srgbClr val="000000"/>
                </a:solidFill>
                <a:latin typeface="Calibri" pitchFamily="34" charset="0"/>
              </a:rPr>
              <a:t>ЕКОЛАЙН УНІВЕРСАЛ НАСІННЯ </a:t>
            </a: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uk-UA" b="1">
              <a:solidFill>
                <a:srgbClr val="000000"/>
              </a:solidFill>
              <a:latin typeface="Calibri" pitchFamily="34" charset="0"/>
            </a:endParaRPr>
          </a:p>
          <a:p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+ </a:t>
            </a:r>
            <a:endParaRPr lang="uk-UA" b="1">
              <a:solidFill>
                <a:srgbClr val="000000"/>
              </a:solidFill>
              <a:latin typeface="Calibri" pitchFamily="34" charset="0"/>
            </a:endParaRPr>
          </a:p>
          <a:p>
            <a:r>
              <a:rPr lang="uk-UA" b="1">
                <a:solidFill>
                  <a:srgbClr val="000000"/>
                </a:solidFill>
                <a:latin typeface="Calibri" pitchFamily="34" charset="0"/>
              </a:rPr>
              <a:t> ГРОС КОРЕНЕРІСТ</a:t>
            </a:r>
          </a:p>
        </p:txBody>
      </p:sp>
      <p:sp>
        <p:nvSpPr>
          <p:cNvPr id="26631" name="Прямоугольник 8"/>
          <p:cNvSpPr>
            <a:spLocks noChangeArrowheads="1"/>
          </p:cNvSpPr>
          <p:nvPr/>
        </p:nvSpPr>
        <p:spPr bwMode="auto">
          <a:xfrm>
            <a:off x="7129463" y="4119563"/>
            <a:ext cx="3852862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>
                <a:solidFill>
                  <a:srgbClr val="000000"/>
                </a:solidFill>
                <a:latin typeface="Calibri" pitchFamily="34" charset="0"/>
              </a:rPr>
              <a:t>ЕКОЛАЙН УНІВЕРСАЛ НАСІННЯ </a:t>
            </a:r>
          </a:p>
          <a:p>
            <a:r>
              <a:rPr lang="uk-UA" b="1">
                <a:solidFill>
                  <a:srgbClr val="000000"/>
                </a:solidFill>
                <a:latin typeface="Calibri" pitchFamily="34" charset="0"/>
              </a:rPr>
              <a:t>+</a:t>
            </a:r>
          </a:p>
          <a:p>
            <a:r>
              <a:rPr lang="uk-UA" b="1">
                <a:solidFill>
                  <a:srgbClr val="000000"/>
                </a:solidFill>
                <a:latin typeface="Calibri" pitchFamily="34" charset="0"/>
              </a:rPr>
              <a:t>ЕКОЛАЙН ФОСФІТНИЙ К</a:t>
            </a:r>
          </a:p>
          <a:p>
            <a:endParaRPr lang="uk-UA" b="1">
              <a:solidFill>
                <a:srgbClr val="000000"/>
              </a:solidFill>
              <a:latin typeface="Calibri" pitchFamily="34" charset="0"/>
            </a:endParaRPr>
          </a:p>
          <a:p>
            <a:endParaRPr lang="uk-UA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6632" name="TextBox 10"/>
          <p:cNvSpPr txBox="1">
            <a:spLocks noChangeArrowheads="1"/>
          </p:cNvSpPr>
          <p:nvPr/>
        </p:nvSpPr>
        <p:spPr bwMode="auto">
          <a:xfrm>
            <a:off x="5761038" y="3327400"/>
            <a:ext cx="5048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4000" b="1">
                <a:solidFill>
                  <a:srgbClr val="679E2A"/>
                </a:solidFill>
                <a:latin typeface="Calibri" pitchFamily="34" charset="0"/>
              </a:rPr>
              <a:t>+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29188" y="1671861"/>
            <a:ext cx="1323975" cy="1771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6634" name="Прямая со стрелкой 11"/>
          <p:cNvCxnSpPr>
            <a:cxnSpLocks noChangeShapeType="1"/>
          </p:cNvCxnSpPr>
          <p:nvPr/>
        </p:nvCxnSpPr>
        <p:spPr bwMode="auto">
          <a:xfrm flipH="1">
            <a:off x="4033838" y="2752725"/>
            <a:ext cx="1150937" cy="1366838"/>
          </a:xfrm>
          <a:prstGeom prst="straightConnector1">
            <a:avLst/>
          </a:prstGeom>
          <a:noFill/>
          <a:ln w="9525" algn="ctr">
            <a:solidFill>
              <a:srgbClr val="679E2A"/>
            </a:solidFill>
            <a:round/>
            <a:headEnd/>
            <a:tailEnd type="arrow" w="med" len="med"/>
          </a:ln>
        </p:spPr>
      </p:cxnSp>
      <p:cxnSp>
        <p:nvCxnSpPr>
          <p:cNvPr id="26635" name="Прямая со стрелкой 12"/>
          <p:cNvCxnSpPr>
            <a:cxnSpLocks noChangeShapeType="1"/>
          </p:cNvCxnSpPr>
          <p:nvPr/>
        </p:nvCxnSpPr>
        <p:spPr bwMode="auto">
          <a:xfrm>
            <a:off x="6769100" y="2679700"/>
            <a:ext cx="1223963" cy="1368425"/>
          </a:xfrm>
          <a:prstGeom prst="straightConnector1">
            <a:avLst/>
          </a:prstGeom>
          <a:noFill/>
          <a:ln w="9525" algn="ctr">
            <a:solidFill>
              <a:srgbClr val="679E2A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615" t="5400" r="26216"/>
          <a:stretch>
            <a:fillRect/>
          </a:stretch>
        </p:blipFill>
        <p:spPr bwMode="auto">
          <a:xfrm>
            <a:off x="965200" y="1743075"/>
            <a:ext cx="3059113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66988" y="582613"/>
            <a:ext cx="8027987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>
                <a:solidFill>
                  <a:srgbClr val="90201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ЕКОЛАЙН УНІВЕРСАЛ НАСІННЯ</a:t>
            </a:r>
          </a:p>
        </p:txBody>
      </p:sp>
      <p:graphicFrame>
        <p:nvGraphicFramePr>
          <p:cNvPr id="37987" name="Group 99"/>
          <p:cNvGraphicFramePr>
            <a:graphicFrameLocks noGrp="1"/>
          </p:cNvGraphicFramePr>
          <p:nvPr/>
        </p:nvGraphicFramePr>
        <p:xfrm>
          <a:off x="4967288" y="1684338"/>
          <a:ext cx="6526212" cy="3570287"/>
        </p:xfrm>
        <a:graphic>
          <a:graphicData uri="http://schemas.openxmlformats.org/drawingml/2006/table">
            <a:tbl>
              <a:tblPr/>
              <a:tblGrid>
                <a:gridCol w="1282700"/>
                <a:gridCol w="1223962"/>
                <a:gridCol w="4019550"/>
              </a:tblGrid>
              <a:tr h="561975">
                <a:tc gridSpan="3"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ВМІСТ ЕЛЕМЕНТІВ ЖИВЛЕННЯ,                      % об.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Азот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 – NH</a:t>
                      </a:r>
                      <a:r>
                        <a:rPr kumimoji="0" lang="uk-UA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4,0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Калій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uk-UA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10,4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Ферум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Fe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0,8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Манґан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Mn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0,8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Бор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0,4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Цинк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Zn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0,7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Купрум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Cu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0,7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рН (1%)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6,5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19113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Густина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1,2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339" r="25658"/>
          <a:stretch>
            <a:fillRect/>
          </a:stretch>
        </p:blipFill>
        <p:spPr bwMode="auto">
          <a:xfrm>
            <a:off x="681038" y="1289050"/>
            <a:ext cx="3656012" cy="493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8980" name="Group 68"/>
          <p:cNvGraphicFramePr>
            <a:graphicFrameLocks noGrp="1"/>
          </p:cNvGraphicFramePr>
          <p:nvPr/>
        </p:nvGraphicFramePr>
        <p:xfrm>
          <a:off x="5421313" y="1819275"/>
          <a:ext cx="5713412" cy="3232150"/>
        </p:xfrm>
        <a:graphic>
          <a:graphicData uri="http://schemas.openxmlformats.org/drawingml/2006/table">
            <a:tbl>
              <a:tblPr/>
              <a:tblGrid>
                <a:gridCol w="2217737"/>
                <a:gridCol w="1449388"/>
                <a:gridCol w="2046287"/>
              </a:tblGrid>
              <a:tr h="4365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ВМІСТ ЕЛЕМЕНТІВ ЖИВЛЕННЯ,                  % об.</a:t>
                      </a:r>
                    </a:p>
                  </a:txBody>
                  <a:tcPr marT="45714" marB="45714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Азот</a:t>
                      </a:r>
                    </a:p>
                  </a:txBody>
                  <a:tcPr marT="45714" marB="45714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N-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ΝΗ</a:t>
                      </a:r>
                      <a:r>
                        <a:rPr kumimoji="0" lang="ru-RU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0,6</a:t>
                      </a:r>
                    </a:p>
                  </a:txBody>
                  <a:tcPr marT="45714" marB="45714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Фосфор (фосфіт)</a:t>
                      </a:r>
                    </a:p>
                  </a:txBody>
                  <a:tcPr marT="45714" marB="45714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</a:t>
                      </a:r>
                      <a:r>
                        <a:rPr kumimoji="0" lang="en-US" sz="16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</a:t>
                      </a:r>
                      <a:r>
                        <a:rPr kumimoji="0" lang="en-US" sz="16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53,0</a:t>
                      </a:r>
                    </a:p>
                  </a:txBody>
                  <a:tcPr marT="45714" marB="45714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Калій</a:t>
                      </a:r>
                    </a:p>
                  </a:txBody>
                  <a:tcPr marT="45714" marB="45714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uk-UA" sz="16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 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35,0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14" marB="45714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Бор</a:t>
                      </a:r>
                    </a:p>
                  </a:txBody>
                  <a:tcPr marT="45714" marB="45714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1,4</a:t>
                      </a:r>
                    </a:p>
                  </a:txBody>
                  <a:tcPr marT="45714" marB="45714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рН (1%)</a:t>
                      </a:r>
                    </a:p>
                  </a:txBody>
                  <a:tcPr marT="45714" marB="45714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6,5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Густина</a:t>
                      </a:r>
                    </a:p>
                  </a:txBody>
                  <a:tcPr marT="45714" marB="45714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322638" y="528638"/>
            <a:ext cx="5759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>
                <a:solidFill>
                  <a:srgbClr val="90201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ЕКОЛАЙН ФОСФІТНИЙ 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Box 9"/>
          <p:cNvSpPr txBox="1">
            <a:spLocks noChangeArrowheads="1"/>
          </p:cNvSpPr>
          <p:nvPr/>
        </p:nvSpPr>
        <p:spPr bwMode="auto">
          <a:xfrm>
            <a:off x="2243138" y="242888"/>
            <a:ext cx="73453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000" b="1">
                <a:latin typeface="Calibri" pitchFamily="34" charset="0"/>
              </a:rPr>
              <a:t>ОСІННІЙ ДОГЛЯД ЗА ПОСІВАМИ ОЗИМОГО РІПАКУ </a:t>
            </a:r>
          </a:p>
          <a:p>
            <a:pPr algn="ctr"/>
            <a:r>
              <a:rPr lang="uk-UA" sz="2000" b="1">
                <a:latin typeface="Calibri" pitchFamily="34" charset="0"/>
              </a:rPr>
              <a:t>(ПОЗАКОРЕНЕВЕ ПІДЖИВЛЕНЯ)</a:t>
            </a:r>
          </a:p>
        </p:txBody>
      </p:sp>
      <p:graphicFrame>
        <p:nvGraphicFramePr>
          <p:cNvPr id="39998" name="Group 62"/>
          <p:cNvGraphicFramePr>
            <a:graphicFrameLocks noGrp="1"/>
          </p:cNvGraphicFramePr>
          <p:nvPr/>
        </p:nvGraphicFramePr>
        <p:xfrm>
          <a:off x="384175" y="981075"/>
          <a:ext cx="11339513" cy="5354638"/>
        </p:xfrm>
        <a:graphic>
          <a:graphicData uri="http://schemas.openxmlformats.org/drawingml/2006/table">
            <a:tbl>
              <a:tblPr/>
              <a:tblGrid>
                <a:gridCol w="2941638"/>
                <a:gridCol w="720725"/>
                <a:gridCol w="811212"/>
                <a:gridCol w="2613025"/>
                <a:gridCol w="2740025"/>
                <a:gridCol w="1512888"/>
              </a:tblGrid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Призначення підживлень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ТЕХНОЛОГІЇ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96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Покращення розвитку кореневої системи, підвищення вмісту цукрів, захист від грибкових захворювань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Еколайн Бор Преміум              0,5 л/га +                           Грос Коренеріст 1,0  л/га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Еколайн Бор Преміум               0,5 л/га +                            Еколайн Фосфітний К                  1,0  л/га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Інтенсивна        (Варіант2)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</a:tr>
              <a:tr h="87471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Еколайн Бор Преміум             0,5 л/га +                           Еколайн Фосфітний К           0,5  л/га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Еколайн Бор Преміум             0,5 л/га +                           Еколайн Фосфітний К           1,0  л/га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Інтенсивна           (Варіант 1)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</a:tr>
              <a:tr h="8747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Покращення розвитку кореневої системи, підвищення вмісту цукрів, захист від грибкових захворювань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Еколайн Бор Органічний              0,5 л/га + Еколайн Фосфітний К                                         0,5  л/га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Еколайн Бор Органічний        0,5 л/га +                            Еколайн Фосфітний К                  0,5  л/га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Базова                     (Варіант2)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87153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Еколайн Бор Органічний             0,5 л/га +                           Еколайн Фосфітний К           0,5  л/га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Еколайн Бор Органічний             0,5 л/га + Грос фосфіто М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             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л/га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Базова                    (Варіант 1)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Покращення розвитку кореневої системи, збільшення вмісту цукрів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Еколайн Бор Преміум              0,5 л/га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Еколайн Бор Преміум             0,5 л/га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Підтримуюча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Сходи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C8C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1-а пара листків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C8C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4-6 листків (осінь)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C8C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8-12 листків (розетка)  осінь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C8C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558800" y="0"/>
            <a:ext cx="7185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6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98475" y="358775"/>
            <a:ext cx="49799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90201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ЕКОЛАЙН БОР ОРГАНІЧНИЙ</a:t>
            </a:r>
          </a:p>
        </p:txBody>
      </p:sp>
      <p:sp>
        <p:nvSpPr>
          <p:cNvPr id="2" name="Прямоугольник 5"/>
          <p:cNvSpPr>
            <a:spLocks noChangeArrowheads="1"/>
          </p:cNvSpPr>
          <p:nvPr/>
        </p:nvSpPr>
        <p:spPr bwMode="auto">
          <a:xfrm>
            <a:off x="5849938" y="360363"/>
            <a:ext cx="49799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90201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ЕКОЛАЙН БОР ПРЕМІУМ</a:t>
            </a:r>
          </a:p>
        </p:txBody>
      </p:sp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1" r="531" b="1602"/>
          <a:stretch>
            <a:fillRect/>
          </a:stretch>
        </p:blipFill>
        <p:spPr bwMode="auto">
          <a:xfrm>
            <a:off x="6249988" y="1427163"/>
            <a:ext cx="4354512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5" t="803"/>
          <a:stretch>
            <a:fillRect/>
          </a:stretch>
        </p:blipFill>
        <p:spPr bwMode="auto">
          <a:xfrm>
            <a:off x="1011238" y="1446213"/>
            <a:ext cx="4344987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1011" name="Group 51"/>
          <p:cNvGraphicFramePr>
            <a:graphicFrameLocks noGrp="1"/>
          </p:cNvGraphicFramePr>
          <p:nvPr/>
        </p:nvGraphicFramePr>
        <p:xfrm>
          <a:off x="1104900" y="4178300"/>
          <a:ext cx="3400425" cy="2219325"/>
        </p:xfrm>
        <a:graphic>
          <a:graphicData uri="http://schemas.openxmlformats.org/drawingml/2006/table">
            <a:tbl>
              <a:tblPr/>
              <a:tblGrid>
                <a:gridCol w="949325"/>
                <a:gridCol w="1046163"/>
                <a:gridCol w="1404937"/>
              </a:tblGrid>
              <a:tr h="5000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ВМІСТ ЕЛЕМЕНТІВ ЖИВЛЕННЯ,          % об.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Азот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6,5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Бор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15,5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рН (1%)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8,0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Густина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1,37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1066" name="Group 106"/>
          <p:cNvGraphicFramePr>
            <a:graphicFrameLocks noGrp="1"/>
          </p:cNvGraphicFramePr>
          <p:nvPr/>
        </p:nvGraphicFramePr>
        <p:xfrm>
          <a:off x="6632575" y="4300538"/>
          <a:ext cx="4313238" cy="2201862"/>
        </p:xfrm>
        <a:graphic>
          <a:graphicData uri="http://schemas.openxmlformats.org/drawingml/2006/table">
            <a:tbl>
              <a:tblPr/>
              <a:tblGrid>
                <a:gridCol w="1408113"/>
                <a:gridCol w="1377950"/>
                <a:gridCol w="1527175"/>
              </a:tblGrid>
              <a:tr h="4365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ВМІСТ ЕЛЕМЕНТІВ ЖИВЛЕННЯ,           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% об.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Азот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4,5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Бор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14,0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Амінокислоти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L-</a:t>
                      </a: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α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,0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рН (1%)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8,0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Густина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1,34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TextBox 9"/>
          <p:cNvSpPr txBox="1">
            <a:spLocks noChangeArrowheads="1"/>
          </p:cNvSpPr>
          <p:nvPr/>
        </p:nvSpPr>
        <p:spPr bwMode="auto">
          <a:xfrm>
            <a:off x="2352675" y="169863"/>
            <a:ext cx="73453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000" b="1">
                <a:latin typeface="Calibri" pitchFamily="34" charset="0"/>
              </a:rPr>
              <a:t>ОСІННІЙ ДОГЛЯД ЗА ПОСІВАМИ ОЗИМИХ ЗЕРНОВИХ (ПОЗАКОРЕНЕВЕ ПІДЖИВЛЕННЯ)</a:t>
            </a:r>
          </a:p>
        </p:txBody>
      </p:sp>
      <p:graphicFrame>
        <p:nvGraphicFramePr>
          <p:cNvPr id="41989" name="Object 5"/>
          <p:cNvGraphicFramePr>
            <a:graphicFrameLocks noChangeAspect="1"/>
          </p:cNvGraphicFramePr>
          <p:nvPr/>
        </p:nvGraphicFramePr>
        <p:xfrm>
          <a:off x="263525" y="763588"/>
          <a:ext cx="11464925" cy="6462712"/>
        </p:xfrm>
        <a:graphic>
          <a:graphicData uri="http://schemas.openxmlformats.org/presentationml/2006/ole">
            <p:oleObj spid="_x0000_s41989" name="Document" r:id="rId5" imgW="9372253" imgH="5283347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41525" y="179388"/>
            <a:ext cx="8267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ЕКОЛАЙН УНІВЕРСАЛ РІСТ ХЕЛАТИ</a:t>
            </a:r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573" t="5385" r="26366" b="1273"/>
          <a:stretch>
            <a:fillRect/>
          </a:stretch>
        </p:blipFill>
        <p:spPr bwMode="auto">
          <a:xfrm>
            <a:off x="890588" y="1647825"/>
            <a:ext cx="3328987" cy="41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136" name="Group 128"/>
          <p:cNvGraphicFramePr>
            <a:graphicFrameLocks noGrp="1"/>
          </p:cNvGraphicFramePr>
          <p:nvPr/>
        </p:nvGraphicFramePr>
        <p:xfrm>
          <a:off x="4700588" y="1435100"/>
          <a:ext cx="7023100" cy="4217988"/>
        </p:xfrm>
        <a:graphic>
          <a:graphicData uri="http://schemas.openxmlformats.org/drawingml/2006/table">
            <a:tbl>
              <a:tblPr/>
              <a:tblGrid>
                <a:gridCol w="2420937"/>
                <a:gridCol w="2443163"/>
                <a:gridCol w="2159000"/>
              </a:tblGrid>
              <a:tr h="72072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ВМІСТ ЕЛЕМЕНТІВ ЖИВЛЕННЯ,                         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 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Азот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 – NH</a:t>
                      </a:r>
                      <a:r>
                        <a:rPr kumimoji="0" lang="uk-UA" sz="16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uk-UA" sz="1600" b="1" i="0" u="none" strike="noStrike" cap="none" normalizeH="0" baseline="-16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15,0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Калій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uk-UA" sz="16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4,0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Магній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MgO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3,5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Сульфур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SO</a:t>
                      </a:r>
                      <a:r>
                        <a:rPr kumimoji="0" lang="en-US" sz="16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uk-UA" sz="1600" b="1" i="0" u="none" strike="noStrike" cap="none" normalizeH="0" baseline="-16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,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Ферум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Fe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0,8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Манґан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Mn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1,1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Бор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0,42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Цинк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Zn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1,1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Купрум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Cu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0,42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Молібден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Мо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0,01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pH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6,5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Густина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1,3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079750" y="411163"/>
            <a:ext cx="6183313" cy="641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ЕКОЛАЙН МАГНІЙ ХЕЛАТИ</a:t>
            </a: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75" t="6392" r="27917" b="3798"/>
          <a:stretch>
            <a:fillRect/>
          </a:stretch>
        </p:blipFill>
        <p:spPr bwMode="auto">
          <a:xfrm>
            <a:off x="1139825" y="1747838"/>
            <a:ext cx="3257550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7757" name="Group 109"/>
          <p:cNvGraphicFramePr>
            <a:graphicFrameLocks noGrp="1"/>
          </p:cNvGraphicFramePr>
          <p:nvPr/>
        </p:nvGraphicFramePr>
        <p:xfrm>
          <a:off x="4597400" y="1844675"/>
          <a:ext cx="6994525" cy="4117975"/>
        </p:xfrm>
        <a:graphic>
          <a:graphicData uri="http://schemas.openxmlformats.org/drawingml/2006/table">
            <a:tbl>
              <a:tblPr/>
              <a:tblGrid>
                <a:gridCol w="1727200"/>
                <a:gridCol w="2486025"/>
                <a:gridCol w="2781300"/>
              </a:tblGrid>
              <a:tr h="434975">
                <a:tc gridSpan="3"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ВМІСТ ЕЛЕМЕНТІВ ЖИВЛЕННЯ,     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                 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683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Азот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 – NH</a:t>
                      </a:r>
                      <a:r>
                        <a:rPr kumimoji="0" lang="uk-UA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3,5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Магній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MgО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4,7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Сульфур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SO</a:t>
                      </a:r>
                      <a:r>
                        <a:rPr kumimoji="0" lang="uk-UA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4,0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Ферум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Fe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0,46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Манґан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Mn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0,23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Бор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0,23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Цинк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Zn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0,35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Купрум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Cu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0,12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рН (1%)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7,5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6830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Густина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1,2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330575" y="385763"/>
            <a:ext cx="59769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ЕКОЛАЙН МІДЬ ХЕЛАТ</a:t>
            </a:r>
          </a:p>
        </p:txBody>
      </p:sp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3" b="1602"/>
          <a:stretch>
            <a:fillRect/>
          </a:stretch>
        </p:blipFill>
        <p:spPr bwMode="auto">
          <a:xfrm>
            <a:off x="-1330325" y="1141413"/>
            <a:ext cx="7348538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6128" name="Group 48"/>
          <p:cNvGraphicFramePr>
            <a:graphicFrameLocks noGrp="1"/>
          </p:cNvGraphicFramePr>
          <p:nvPr/>
        </p:nvGraphicFramePr>
        <p:xfrm>
          <a:off x="4435475" y="1668463"/>
          <a:ext cx="6446838" cy="3794125"/>
        </p:xfrm>
        <a:graphic>
          <a:graphicData uri="http://schemas.openxmlformats.org/drawingml/2006/table">
            <a:tbl>
              <a:tblPr/>
              <a:tblGrid>
                <a:gridCol w="1663700"/>
                <a:gridCol w="2538413"/>
                <a:gridCol w="2244725"/>
              </a:tblGrid>
              <a:tr h="91757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ВМІСТ ЕЛЕМЕНТІВ ЖИВЛЕННЯ,     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</a:t>
                      </a: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19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Азот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4,3</a:t>
                      </a: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2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Купрум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Cu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10,0</a:t>
                      </a: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рН (1%)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7,0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19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Густина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1,4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701925" y="501650"/>
            <a:ext cx="6948488" cy="641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ЕКОЛАЙН МАРГАНЕЦЬ ХЕЛАТ</a:t>
            </a:r>
            <a:endParaRPr lang="uk-UA" sz="3600">
              <a:solidFill>
                <a:schemeClr val="folHlink"/>
              </a:solidFill>
              <a:latin typeface="Calibri" pitchFamily="34" charset="0"/>
            </a:endParaRPr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33"/>
          <a:stretch>
            <a:fillRect/>
          </a:stretch>
        </p:blipFill>
        <p:spPr bwMode="auto">
          <a:xfrm>
            <a:off x="-1308100" y="1239838"/>
            <a:ext cx="7337425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7152" name="Group 48"/>
          <p:cNvGraphicFramePr>
            <a:graphicFrameLocks noGrp="1"/>
          </p:cNvGraphicFramePr>
          <p:nvPr/>
        </p:nvGraphicFramePr>
        <p:xfrm>
          <a:off x="4181475" y="1830388"/>
          <a:ext cx="6475413" cy="3790950"/>
        </p:xfrm>
        <a:graphic>
          <a:graphicData uri="http://schemas.openxmlformats.org/drawingml/2006/table">
            <a:tbl>
              <a:tblPr/>
              <a:tblGrid>
                <a:gridCol w="2232025"/>
                <a:gridCol w="2252663"/>
                <a:gridCol w="1990725"/>
              </a:tblGrid>
              <a:tr h="7286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ВМІСТ ЕЛЕМЕНТІВ ЖИВЛЕННЯ,     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</a:t>
                      </a: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Азот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3,0</a:t>
                      </a: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Манґан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6,0</a:t>
                      </a: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рН (1%)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7,0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Густина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Заголовок 5"/>
          <p:cNvSpPr>
            <a:spLocks/>
          </p:cNvSpPr>
          <p:nvPr/>
        </p:nvSpPr>
        <p:spPr bwMode="auto">
          <a:xfrm>
            <a:off x="2366963" y="5000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90000"/>
              </a:lnSpc>
            </a:pPr>
            <a:r>
              <a:rPr lang="uk-UA" sz="4400">
                <a:latin typeface="Calibri Light" pitchFamily="34" charset="0"/>
              </a:rPr>
              <a:t>Джерела амінокислот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/>
        </p:nvGraphicFramePr>
        <p:xfrm>
          <a:off x="2438400" y="1868488"/>
          <a:ext cx="8229600" cy="2193925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Метод розщеплення білку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Результат</a:t>
                      </a:r>
                    </a:p>
                  </a:txBody>
                  <a:tcPr horzOverflow="overflow">
                    <a:lnL>
                      <a:noFill/>
                    </a:lnL>
                    <a:lnR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Термічні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Рацемічна суміш ізомерів</a:t>
                      </a:r>
                    </a:p>
                  </a:txBody>
                  <a:tcPr horzOverflow="overflow">
                    <a:lnL>
                      <a:noFill/>
                    </a:lnL>
                    <a:lnR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Хімічні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Рацемічна суміш ізомерів</a:t>
                      </a:r>
                    </a:p>
                  </a:txBody>
                  <a:tcPr horzOverflow="overflow">
                    <a:lnL>
                      <a:noFill/>
                    </a:lnL>
                    <a:lnR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Біотехнологічні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«Живі»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L-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pitchFamily="18" charset="2"/>
                        </a:rPr>
                        <a:t>a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-</a:t>
                      </a: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ізомери</a:t>
                      </a:r>
                    </a:p>
                  </a:txBody>
                  <a:tcPr horzOverflow="overflow">
                    <a:lnL>
                      <a:noFill/>
                    </a:lnL>
                    <a:lnR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597" name="TextBox 9"/>
          <p:cNvSpPr txBox="1">
            <a:spLocks noChangeArrowheads="1"/>
          </p:cNvSpPr>
          <p:nvPr/>
        </p:nvSpPr>
        <p:spPr bwMode="auto">
          <a:xfrm>
            <a:off x="2611438" y="4973638"/>
            <a:ext cx="73421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0"/>
              <a:t>У продуктах компанії «Екоорганік» використовуються лише </a:t>
            </a:r>
            <a:r>
              <a:rPr lang="en-US" sz="2400" b="1">
                <a:solidFill>
                  <a:srgbClr val="FF0000"/>
                </a:solidFill>
              </a:rPr>
              <a:t>L-</a:t>
            </a:r>
            <a:r>
              <a:rPr lang="en-US" sz="2400" b="1">
                <a:solidFill>
                  <a:srgbClr val="FF0000"/>
                </a:solidFill>
                <a:latin typeface="Symbol" pitchFamily="18" charset="2"/>
              </a:rPr>
              <a:t>a</a:t>
            </a:r>
            <a:r>
              <a:rPr lang="en-US" sz="2400" b="1">
                <a:solidFill>
                  <a:srgbClr val="FF0000"/>
                </a:solidFill>
              </a:rPr>
              <a:t>-</a:t>
            </a:r>
            <a:r>
              <a:rPr lang="uk-UA" sz="2400" b="1">
                <a:solidFill>
                  <a:srgbClr val="FF0000"/>
                </a:solidFill>
              </a:rPr>
              <a:t>амінокислоти.</a:t>
            </a:r>
            <a:endParaRPr lang="uk-UA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  <a:extLst>
              <a:ext uri="{BEBA8EAE-BF5A-486C-A8C5-ECC9F3942E4B}"/>
            </a:extLst>
          </a:blip>
          <a:srcRect/>
          <a:stretch>
            <a:fillRect t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5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1616075" y="1690688"/>
            <a:ext cx="457200" cy="3652837"/>
            <a:chOff x="1636306" y="1710221"/>
            <a:chExt cx="456262" cy="3653085"/>
          </a:xfrm>
        </p:grpSpPr>
        <p:sp>
          <p:nvSpPr>
            <p:cNvPr id="5" name="Прямоугольник 4">
              <a:extLst>
                <a:ext uri="{FF2B5EF4-FFF2-40B4-BE49-F238E27FC236}"/>
              </a:extLst>
            </p:cNvPr>
            <p:cNvSpPr/>
            <p:nvPr/>
          </p:nvSpPr>
          <p:spPr>
            <a:xfrm flipV="1">
              <a:off x="1636306" y="5317266"/>
              <a:ext cx="456262" cy="46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7" name="Прямоугольник 6">
              <a:extLst>
                <a:ext uri="{FF2B5EF4-FFF2-40B4-BE49-F238E27FC236}"/>
              </a:extLst>
            </p:cNvPr>
            <p:cNvSpPr/>
            <p:nvPr/>
          </p:nvSpPr>
          <p:spPr>
            <a:xfrm rot="16200000" flipH="1">
              <a:off x="-167265" y="3513792"/>
              <a:ext cx="3653085" cy="459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8" name="Прямоугольник 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636306" y="1710221"/>
              <a:ext cx="456262" cy="46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grpSp>
        <p:nvGrpSpPr>
          <p:cNvPr id="9" name="Группа 8"/>
          <p:cNvGrpSpPr>
            <a:grpSpLocks/>
          </p:cNvGrpSpPr>
          <p:nvPr/>
        </p:nvGrpSpPr>
        <p:grpSpPr bwMode="auto">
          <a:xfrm flipH="1">
            <a:off x="9985375" y="1690688"/>
            <a:ext cx="455613" cy="3652837"/>
            <a:chOff x="1636306" y="1710221"/>
            <a:chExt cx="456262" cy="3653085"/>
          </a:xfrm>
        </p:grpSpPr>
        <p:sp>
          <p:nvSpPr>
            <p:cNvPr id="10" name="Прямоугольник 9">
              <a:extLst>
                <a:ext uri="{FF2B5EF4-FFF2-40B4-BE49-F238E27FC236}"/>
              </a:extLst>
            </p:cNvPr>
            <p:cNvSpPr/>
            <p:nvPr/>
          </p:nvSpPr>
          <p:spPr>
            <a:xfrm flipV="1">
              <a:off x="1636306" y="5317266"/>
              <a:ext cx="456262" cy="46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1" name="Прямоугольник 10">
              <a:extLst>
                <a:ext uri="{FF2B5EF4-FFF2-40B4-BE49-F238E27FC236}"/>
              </a:extLst>
            </p:cNvPr>
            <p:cNvSpPr/>
            <p:nvPr/>
          </p:nvSpPr>
          <p:spPr>
            <a:xfrm rot="16200000" flipH="1">
              <a:off x="-167184" y="3513712"/>
              <a:ext cx="3653085" cy="46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12" name="Прямоугольник 1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636306" y="1710221"/>
              <a:ext cx="456262" cy="46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13" name="Прямоугольник 12">
            <a:extLst>
              <a:ext uri="{FF2B5EF4-FFF2-40B4-BE49-F238E27FC236}"/>
            </a:extLst>
          </p:cNvPr>
          <p:cNvSpPr/>
          <p:nvPr/>
        </p:nvSpPr>
        <p:spPr>
          <a:xfrm>
            <a:off x="1816100" y="1889125"/>
            <a:ext cx="8421688" cy="3260725"/>
          </a:xfrm>
          <a:prstGeom prst="rect">
            <a:avLst/>
          </a:prstGeom>
          <a:solidFill>
            <a:schemeClr val="tx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1816100" y="3162300"/>
            <a:ext cx="84216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4000">
                <a:solidFill>
                  <a:schemeClr val="bg1"/>
                </a:solidFill>
                <a:latin typeface="Calibri" pitchFamily="34" charset="0"/>
              </a:rPr>
              <a:t>ДЯКУЄМО ЗА УВАГУ!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886 0.00116 L -2.08333E-6 -1.48148E-6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43" y="-6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32 -0.00046 L -0.00182 -0.00162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63" y="-6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Объект 13"/>
          <p:cNvGraphicFramePr>
            <a:graphicFrameLocks noGrp="1"/>
          </p:cNvGraphicFramePr>
          <p:nvPr>
            <p:ph sz="half" idx="4294967295"/>
          </p:nvPr>
        </p:nvGraphicFramePr>
        <p:xfrm>
          <a:off x="495300" y="1419225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341" name="Заголовок 1"/>
          <p:cNvSpPr>
            <a:spLocks/>
          </p:cNvSpPr>
          <p:nvPr/>
        </p:nvSpPr>
        <p:spPr bwMode="auto">
          <a:xfrm>
            <a:off x="457200" y="274638"/>
            <a:ext cx="106235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90000"/>
              </a:lnSpc>
            </a:pPr>
            <a:r>
              <a:rPr lang="uk-UA" sz="3200" b="1">
                <a:latin typeface="Calibri Light" pitchFamily="34" charset="0"/>
              </a:rPr>
              <a:t>Амінокислоти у продуктах «Екоорганік»</a:t>
            </a:r>
          </a:p>
        </p:txBody>
      </p:sp>
      <p:sp>
        <p:nvSpPr>
          <p:cNvPr id="4" name="Объект 3"/>
          <p:cNvSpPr>
            <a:spLocks/>
          </p:cNvSpPr>
          <p:nvPr/>
        </p:nvSpPr>
        <p:spPr bwMode="auto">
          <a:xfrm>
            <a:off x="6396038" y="1428750"/>
            <a:ext cx="41719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179388" algn="ctr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uk-UA" sz="2000" b="1">
                <a:latin typeface="Calibri" pitchFamily="34" charset="0"/>
              </a:rPr>
              <a:t>Значення амінокислот</a:t>
            </a:r>
          </a:p>
          <a:p>
            <a:pPr indent="179388" algn="ctr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uk-UA" sz="2000" b="1">
              <a:latin typeface="Calibri" pitchFamily="34" charset="0"/>
            </a:endParaRPr>
          </a:p>
          <a:p>
            <a:pPr indent="179388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Blip>
                <a:blip r:embed="rId5"/>
              </a:buBlip>
            </a:pPr>
            <a:r>
              <a:rPr lang="uk-UA" sz="2000">
                <a:latin typeface="Calibri" pitchFamily="34" charset="0"/>
              </a:rPr>
              <a:t>Забезпечення рослин доступними формами азоту в органічній формі за позакореневого застосування, що особливо важливо у генеративний період розвитку;</a:t>
            </a:r>
          </a:p>
          <a:p>
            <a:pPr indent="179388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Blip>
                <a:blip r:embed="rId5"/>
              </a:buBlip>
            </a:pPr>
            <a:r>
              <a:rPr lang="uk-UA" sz="2000">
                <a:latin typeface="Calibri" pitchFamily="34" charset="0"/>
              </a:rPr>
              <a:t>Фізіологічна участь в процесах росту та розвитку рослин, цвітіння, стресових реакціях і т. д.</a:t>
            </a:r>
          </a:p>
          <a:p>
            <a:pPr indent="179388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Blip>
                <a:blip r:embed="rId5"/>
              </a:buBlip>
            </a:pPr>
            <a:r>
              <a:rPr lang="uk-UA" sz="2000">
                <a:latin typeface="Calibri" pitchFamily="34" charset="0"/>
              </a:rPr>
              <a:t>Антистресова/антидотна активність у широкому спектрі</a:t>
            </a:r>
          </a:p>
          <a:p>
            <a:pPr indent="179388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uk-UA" sz="2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Заголовок 1"/>
          <p:cNvSpPr>
            <a:spLocks/>
          </p:cNvSpPr>
          <p:nvPr/>
        </p:nvSpPr>
        <p:spPr bwMode="auto">
          <a:xfrm>
            <a:off x="1955800" y="7223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90000"/>
              </a:lnSpc>
            </a:pPr>
            <a:r>
              <a:rPr lang="uk-UA" sz="4400" b="1">
                <a:latin typeface="Calibri Light" pitchFamily="34" charset="0"/>
              </a:rPr>
              <a:t>Фітогормони</a:t>
            </a:r>
          </a:p>
        </p:txBody>
      </p:sp>
      <p:sp>
        <p:nvSpPr>
          <p:cNvPr id="16389" name="Объект 2"/>
          <p:cNvSpPr>
            <a:spLocks/>
          </p:cNvSpPr>
          <p:nvPr/>
        </p:nvSpPr>
        <p:spPr bwMode="auto">
          <a:xfrm>
            <a:off x="2135188" y="2570163"/>
            <a:ext cx="8229600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uk-UA" sz="2400">
                <a:latin typeface="Calibri" pitchFamily="34" charset="0"/>
              </a:rPr>
              <a:t> </a:t>
            </a:r>
            <a:r>
              <a:rPr lang="uk-UA" sz="3200">
                <a:latin typeface="Calibri" pitchFamily="34" charset="0"/>
              </a:rPr>
              <a:t>хімічні речовини, що </a:t>
            </a:r>
            <a:r>
              <a:rPr lang="uk-UA" sz="3200" b="1">
                <a:latin typeface="Calibri" pitchFamily="34" charset="0"/>
              </a:rPr>
              <a:t>виробляються у невеликих кількостях в рослинах</a:t>
            </a:r>
            <a:r>
              <a:rPr lang="uk-UA" sz="3200">
                <a:latin typeface="Calibri" pitchFamily="34" charset="0"/>
              </a:rPr>
              <a:t> і </a:t>
            </a:r>
            <a:r>
              <a:rPr lang="uk-UA" sz="3200" b="1">
                <a:latin typeface="Calibri" pitchFamily="34" charset="0"/>
              </a:rPr>
              <a:t>регулюють</a:t>
            </a:r>
            <a:r>
              <a:rPr lang="uk-UA" sz="3200">
                <a:latin typeface="Calibri" pitchFamily="34" charset="0"/>
              </a:rPr>
              <a:t> їх ріст та розвиток.</a:t>
            </a:r>
          </a:p>
          <a:p>
            <a:pPr algn="ctr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uk-UA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Заголовок 1"/>
          <p:cNvSpPr>
            <a:spLocks/>
          </p:cNvSpPr>
          <p:nvPr/>
        </p:nvSpPr>
        <p:spPr bwMode="auto">
          <a:xfrm>
            <a:off x="2124075" y="2381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90000"/>
              </a:lnSpc>
            </a:pPr>
            <a:r>
              <a:rPr lang="uk-UA" sz="4400" b="1">
                <a:latin typeface="Calibri Light" pitchFamily="34" charset="0"/>
              </a:rPr>
              <a:t>Групи фітогормонів</a:t>
            </a:r>
            <a:endParaRPr lang="uk-UA" sz="4400">
              <a:latin typeface="Calibri Light" pitchFamily="34" charset="0"/>
            </a:endParaRPr>
          </a:p>
        </p:txBody>
      </p:sp>
      <p:graphicFrame>
        <p:nvGraphicFramePr>
          <p:cNvPr id="17436" name="Group 28"/>
          <p:cNvGraphicFramePr>
            <a:graphicFrameLocks noGrp="1"/>
          </p:cNvGraphicFramePr>
          <p:nvPr/>
        </p:nvGraphicFramePr>
        <p:xfrm>
          <a:off x="5019675" y="1563688"/>
          <a:ext cx="6462713" cy="4389437"/>
        </p:xfrm>
        <a:graphic>
          <a:graphicData uri="http://schemas.openxmlformats.org/drawingml/2006/table">
            <a:tbl>
              <a:tblPr/>
              <a:tblGrid>
                <a:gridCol w="1685925"/>
                <a:gridCol w="4776788"/>
              </a:tblGrid>
              <a:tr h="95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Ауксини 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«громони росту», нагромаджуються в ростучих частинах рослин і сприяють надходженню в них поживних речовин та води. 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250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Цитокініни 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беруть участь у багатьох фізіологічних процесах рослин, регулюють ділення клітин, морфогенез пагона і кореня, дозрівання хлоропластів, лінійний ріст клітини, утворення додаткових бруньок і старіння. 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782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Гібереліни 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стимулюють ріст і розвиток рослин, сприяють проростанню насіння. За хімічною природою — дітерпенові поліциклічні кислоти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Абсцизова кислота 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індукує період спокою в бруньках і підтримує його в насінні. Може чинити вплив на геотропізм коріння, замикання продихів і ряду інших процесів. 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Етилен 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відповідає за обпадання листя і дозрівання плодів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pic>
        <p:nvPicPr>
          <p:cNvPr id="17433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438" y="1260475"/>
            <a:ext cx="4121150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Заголовок 1"/>
          <p:cNvSpPr>
            <a:spLocks/>
          </p:cNvSpPr>
          <p:nvPr/>
        </p:nvSpPr>
        <p:spPr bwMode="auto">
          <a:xfrm>
            <a:off x="1558925" y="3016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90000"/>
              </a:lnSpc>
            </a:pPr>
            <a:r>
              <a:rPr lang="uk-UA" sz="4400">
                <a:latin typeface="Calibri Light" pitchFamily="34" charset="0"/>
              </a:rPr>
              <a:t>Особливості застосування фітогормонів</a:t>
            </a:r>
          </a:p>
        </p:txBody>
      </p:sp>
      <p:sp>
        <p:nvSpPr>
          <p:cNvPr id="3" name="Объект 2"/>
          <p:cNvSpPr>
            <a:spLocks/>
          </p:cNvSpPr>
          <p:nvPr/>
        </p:nvSpPr>
        <p:spPr bwMode="auto">
          <a:xfrm>
            <a:off x="1558925" y="161925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r>
              <a:rPr lang="uk-UA" sz="2800">
                <a:latin typeface="Calibri" pitchFamily="34" charset="0"/>
              </a:rPr>
              <a:t>Невеликі кількості</a:t>
            </a: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uk-UA" sz="2800">
                <a:latin typeface="Calibri" pitchFamily="34" charset="0"/>
              </a:rPr>
              <a:t> </a:t>
            </a:r>
            <a:r>
              <a:rPr lang="uk-UA" b="1">
                <a:solidFill>
                  <a:srgbClr val="FF0000"/>
                </a:solidFill>
                <a:latin typeface="Calibri" pitchFamily="34" charset="0"/>
              </a:rPr>
              <a:t>Концентрації біля 1 г/л (1000 </a:t>
            </a:r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ppm</a:t>
            </a:r>
            <a:r>
              <a:rPr lang="uk-UA" b="1">
                <a:solidFill>
                  <a:srgbClr val="FF0000"/>
                </a:solidFill>
                <a:latin typeface="Calibri" pitchFamily="34" charset="0"/>
              </a:rPr>
              <a:t>) мають пригнічуючий ефект. </a:t>
            </a: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r>
              <a:rPr lang="uk-UA" sz="2800">
                <a:latin typeface="Calibri" pitchFamily="34" charset="0"/>
              </a:rPr>
              <a:t>Точно підібране співвідношення груп ФГ спрямованої дії</a:t>
            </a: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uk-UA" sz="2800">
              <a:latin typeface="Calibri" pitchFamily="34" charset="0"/>
            </a:endParaRP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uk-UA" sz="2800">
              <a:latin typeface="Calibri" pitchFamily="34" charset="0"/>
            </a:endParaRPr>
          </a:p>
        </p:txBody>
      </p:sp>
      <p:graphicFrame>
        <p:nvGraphicFramePr>
          <p:cNvPr id="21527" name="Group 23"/>
          <p:cNvGraphicFramePr>
            <a:graphicFrameLocks noGrp="1"/>
          </p:cNvGraphicFramePr>
          <p:nvPr/>
        </p:nvGraphicFramePr>
        <p:xfrm>
          <a:off x="771525" y="3965575"/>
          <a:ext cx="10887075" cy="2324100"/>
        </p:xfrm>
        <a:graphic>
          <a:graphicData uri="http://schemas.openxmlformats.org/drawingml/2006/table">
            <a:tbl>
              <a:tblPr/>
              <a:tblGrid>
                <a:gridCol w="3629025"/>
                <a:gridCol w="1914525"/>
                <a:gridCol w="5343525"/>
              </a:tblGrid>
              <a:tr h="493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Продукт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ФГ,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 ppm</a:t>
                      </a: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Основне призначення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5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«Грос Коренеріст»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Ау – 20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Цк – 2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Активний розвиток кореневої системи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«Грос Здоров’я»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Цк – 35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Гб – 20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Ау – 20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Стимуляція вегетативних процесів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gros"/>
          <p:cNvPicPr>
            <a:picLocks noChangeAspect="1" noChangeArrowheads="1"/>
          </p:cNvPicPr>
          <p:nvPr/>
        </p:nvPicPr>
        <p:blipFill>
          <a:blip r:embed="rId4" r:link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7300" y="2155825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Заголовок 1"/>
          <p:cNvSpPr>
            <a:spLocks/>
          </p:cNvSpPr>
          <p:nvPr/>
        </p:nvSpPr>
        <p:spPr bwMode="auto">
          <a:xfrm>
            <a:off x="3473450" y="2697163"/>
            <a:ext cx="7416800" cy="1023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/>
            <a:r>
              <a:rPr lang="uk-UA" sz="5400" b="1">
                <a:solidFill>
                  <a:srgbClr val="69B923"/>
                </a:solidFill>
              </a:rPr>
              <a:t>Новинки сезону 2017</a:t>
            </a:r>
            <a:r>
              <a:rPr lang="uk-UA" sz="5400" b="1">
                <a:solidFill>
                  <a:schemeClr val="bg1"/>
                </a:solidFill>
              </a:rPr>
              <a:t> </a:t>
            </a:r>
            <a:endParaRPr lang="ru-RU" sz="5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3375" y="187325"/>
            <a:ext cx="207963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6480175"/>
            <a:ext cx="13954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Грос коренеріст-0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051" t="10307" r="31676" b="15175"/>
          <a:stretch>
            <a:fillRect/>
          </a:stretch>
        </p:blipFill>
        <p:spPr bwMode="auto">
          <a:xfrm>
            <a:off x="398463" y="1984375"/>
            <a:ext cx="2224087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622675" y="430213"/>
            <a:ext cx="5224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600" b="1">
                <a:solidFill>
                  <a:srgbClr val="006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ГРОС КОРЕНЕРІСТ</a:t>
            </a:r>
            <a:endParaRPr lang="uk-UA" sz="3600" b="1">
              <a:solidFill>
                <a:srgbClr val="006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18582" name="Group 150"/>
          <p:cNvGraphicFramePr>
            <a:graphicFrameLocks noGrp="1"/>
          </p:cNvGraphicFramePr>
          <p:nvPr/>
        </p:nvGraphicFramePr>
        <p:xfrm>
          <a:off x="7348538" y="1838325"/>
          <a:ext cx="4422775" cy="3760788"/>
        </p:xfrm>
        <a:graphic>
          <a:graphicData uri="http://schemas.openxmlformats.org/drawingml/2006/table">
            <a:tbl>
              <a:tblPr/>
              <a:tblGrid>
                <a:gridCol w="1817687"/>
                <a:gridCol w="1246188"/>
                <a:gridCol w="1358900"/>
              </a:tblGrid>
              <a:tr h="57785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ВМІСТ ЕЛЕМЕНТІВ ЖИВЛЕННЯ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% об.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Азот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N-</a:t>
                      </a: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ΝΗ</a:t>
                      </a:r>
                      <a:r>
                        <a:rPr kumimoji="0" lang="ru-RU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,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Фосфор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</a:t>
                      </a:r>
                      <a:r>
                        <a:rPr kumimoji="0" lang="en-US" sz="14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</a:t>
                      </a:r>
                      <a:r>
                        <a:rPr kumimoji="0" lang="en-US" sz="14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,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Калій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uk-UA" sz="1400" b="1" i="0" u="none" strike="noStrike" cap="none" normalizeH="0" baseline="-16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 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,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Амінокислоти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L-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sym typeface="Symbol" pitchFamily="18" charset="2"/>
                        </a:rPr>
                        <a:t>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,0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Фітогормони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22 ррм</a:t>
                      </a:r>
                    </a:p>
                  </a:txBody>
                  <a:tcPr marL="0" marR="0" marT="0" marB="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рН (1%)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6,8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Густина 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1,07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525" name="Прямоугольник 6"/>
          <p:cNvSpPr>
            <a:spLocks noChangeArrowheads="1"/>
          </p:cNvSpPr>
          <p:nvPr/>
        </p:nvSpPr>
        <p:spPr bwMode="auto">
          <a:xfrm>
            <a:off x="2840038" y="2090738"/>
            <a:ext cx="3873500" cy="273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3400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b="1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Інноваційне добриво нового покоління  з амінокислотами та фітогормонами</a:t>
            </a:r>
          </a:p>
          <a:p>
            <a:pPr indent="533400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Розроблене для посилення росту коренів </a:t>
            </a:r>
          </a:p>
          <a:p>
            <a:pPr indent="533400" algn="just">
              <a:lnSpc>
                <a:spcPct val="150000"/>
              </a:lnSpc>
              <a:buFont typeface="Courier New" pitchFamily="49" charset="0"/>
              <a:buBlip>
                <a:blip r:embed="rId5"/>
              </a:buBlip>
            </a:pPr>
            <a:r>
              <a:rPr lang="uk-UA" sz="1400" b="1">
                <a:solidFill>
                  <a:srgbClr val="000000"/>
                </a:solidFill>
                <a:latin typeface="Calibri" pitchFamily="34" charset="0"/>
              </a:rPr>
              <a:t>Призначене для обробки насіння, а також для позакореневого підживлення культур</a:t>
            </a:r>
            <a:endParaRPr lang="uk-UA" sz="14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Еко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Еко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1830</TotalTime>
  <Words>1105</Words>
  <Application>Microsoft Office PowerPoint</Application>
  <PresentationFormat>Произвольный</PresentationFormat>
  <Paragraphs>394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Шаблон оформления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42" baseType="lpstr">
      <vt:lpstr>Arial</vt:lpstr>
      <vt:lpstr>Calibri Light</vt:lpstr>
      <vt:lpstr>Calibri</vt:lpstr>
      <vt:lpstr>Symbol</vt:lpstr>
      <vt:lpstr>Arial Unicode MS</vt:lpstr>
      <vt:lpstr>Times New Roman</vt:lpstr>
      <vt:lpstr>Courier New</vt:lpstr>
      <vt:lpstr>Tahoma</vt:lpstr>
      <vt:lpstr>Arial Black</vt:lpstr>
      <vt:lpstr>Тема Office</vt:lpstr>
      <vt:lpstr>Диаграмма Microsoft Excel</vt:lpstr>
      <vt:lpstr>Document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Ghitsa Tsybuliak</dc:creator>
  <cp:lastModifiedBy>Станислав</cp:lastModifiedBy>
  <cp:revision>284</cp:revision>
  <dcterms:created xsi:type="dcterms:W3CDTF">2017-08-22T18:44:32Z</dcterms:created>
  <dcterms:modified xsi:type="dcterms:W3CDTF">2017-08-28T17:04:24Z</dcterms:modified>
</cp:coreProperties>
</file>